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2918400" cy="438912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AE75E"/>
    <a:srgbClr val="D9C952"/>
    <a:srgbClr val="C6B74C"/>
    <a:srgbClr val="061073"/>
    <a:srgbClr val="439C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33" d="100"/>
          <a:sy n="33" d="100"/>
        </p:scale>
        <p:origin x="-1104" y="5384"/>
      </p:cViewPr>
      <p:guideLst>
        <p:guide orient="horz" pos="1382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808D6-7BAC-BF4A-9D3B-EDD5FC472AA6}" type="datetimeFigureOut">
              <a:rPr lang="en-US" smtClean="0"/>
              <a:t>6/14/16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DDD71-7371-E446-8E41-A1DA769E0D5B}" type="slidenum">
              <a:rPr lang="en-US" smtClean="0"/>
              <a:t>‹#›</a:t>
            </a:fld>
            <a:endParaRPr lang="en-US"/>
          </a:p>
        </p:txBody>
      </p:sp>
    </p:spTree>
    <p:extLst>
      <p:ext uri="{BB962C8B-B14F-4D97-AF65-F5344CB8AC3E}">
        <p14:creationId xmlns:p14="http://schemas.microsoft.com/office/powerpoint/2010/main" val="441630017"/>
      </p:ext>
    </p:extLst>
  </p:cSld>
  <p:clrMap bg1="lt1" tx1="dk1" bg2="lt2" tx2="dk2" accent1="accent1" accent2="accent2" accent3="accent3" accent4="accent4" accent5="accent5" accent6="accent6" hlink="hlink" folHlink="folHlink"/>
  <p:notesStyle>
    <a:lvl1pPr marL="0" algn="l" defTabSz="2194560" rtl="0" eaLnBrk="1" latinLnBrk="0" hangingPunct="1">
      <a:defRPr sz="5800" kern="1200">
        <a:solidFill>
          <a:schemeClr val="tx1"/>
        </a:solidFill>
        <a:latin typeface="+mn-lt"/>
        <a:ea typeface="+mn-ea"/>
        <a:cs typeface="+mn-cs"/>
      </a:defRPr>
    </a:lvl1pPr>
    <a:lvl2pPr marL="2194560" algn="l" defTabSz="2194560" rtl="0" eaLnBrk="1" latinLnBrk="0" hangingPunct="1">
      <a:defRPr sz="5800" kern="1200">
        <a:solidFill>
          <a:schemeClr val="tx1"/>
        </a:solidFill>
        <a:latin typeface="+mn-lt"/>
        <a:ea typeface="+mn-ea"/>
        <a:cs typeface="+mn-cs"/>
      </a:defRPr>
    </a:lvl2pPr>
    <a:lvl3pPr marL="4389120" algn="l" defTabSz="2194560" rtl="0" eaLnBrk="1" latinLnBrk="0" hangingPunct="1">
      <a:defRPr sz="5800" kern="1200">
        <a:solidFill>
          <a:schemeClr val="tx1"/>
        </a:solidFill>
        <a:latin typeface="+mn-lt"/>
        <a:ea typeface="+mn-ea"/>
        <a:cs typeface="+mn-cs"/>
      </a:defRPr>
    </a:lvl3pPr>
    <a:lvl4pPr marL="6583680" algn="l" defTabSz="2194560" rtl="0" eaLnBrk="1" latinLnBrk="0" hangingPunct="1">
      <a:defRPr sz="5800" kern="1200">
        <a:solidFill>
          <a:schemeClr val="tx1"/>
        </a:solidFill>
        <a:latin typeface="+mn-lt"/>
        <a:ea typeface="+mn-ea"/>
        <a:cs typeface="+mn-cs"/>
      </a:defRPr>
    </a:lvl4pPr>
    <a:lvl5pPr marL="8778240" algn="l" defTabSz="2194560" rtl="0" eaLnBrk="1" latinLnBrk="0" hangingPunct="1">
      <a:defRPr sz="5800" kern="1200">
        <a:solidFill>
          <a:schemeClr val="tx1"/>
        </a:solidFill>
        <a:latin typeface="+mn-lt"/>
        <a:ea typeface="+mn-ea"/>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xfrm>
            <a:off x="2143125" y="685800"/>
            <a:ext cx="2571750" cy="3429000"/>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3"/>
            <a:ext cx="2798064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1D0F41-C963-0A45-A627-A080564C6B28}" type="datetimeFigureOut">
              <a:rPr lang="en-US" smtClean="0"/>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218977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D0F41-C963-0A45-A627-A080564C6B28}" type="datetimeFigureOut">
              <a:rPr lang="en-US" smtClean="0"/>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2310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686"/>
            <a:ext cx="7406640" cy="374497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757686"/>
            <a:ext cx="21671280" cy="37449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D0F41-C963-0A45-A627-A080564C6B28}" type="datetimeFigureOut">
              <a:rPr lang="en-US" smtClean="0"/>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3039495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D0F41-C963-0A45-A627-A080564C6B28}" type="datetimeFigureOut">
              <a:rPr lang="en-US" smtClean="0"/>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76796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8204163"/>
            <a:ext cx="27980640" cy="871728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8602966"/>
            <a:ext cx="27980640" cy="960119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1D0F41-C963-0A45-A627-A080564C6B28}" type="datetimeFigureOut">
              <a:rPr lang="en-US" smtClean="0"/>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99144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10241283"/>
            <a:ext cx="14538960" cy="2896616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10241283"/>
            <a:ext cx="14538960" cy="2896616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1D0F41-C963-0A45-A627-A080564C6B28}" type="datetimeFigureOut">
              <a:rPr lang="en-US" smtClean="0"/>
              <a:t>6/14/16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114545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9824723"/>
            <a:ext cx="14544677"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645920" y="13919200"/>
            <a:ext cx="14544677"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9824723"/>
            <a:ext cx="14550390"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6722092" y="13919200"/>
            <a:ext cx="14550390"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D0F41-C963-0A45-A627-A080564C6B28}" type="datetimeFigureOut">
              <a:rPr lang="en-US" smtClean="0"/>
              <a:t>6/14/16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2710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D0F41-C963-0A45-A627-A080564C6B28}" type="datetimeFigureOut">
              <a:rPr lang="en-US" smtClean="0"/>
              <a:t>6/14/16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3706920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D0F41-C963-0A45-A627-A080564C6B28}" type="datetimeFigureOut">
              <a:rPr lang="en-US" smtClean="0"/>
              <a:t>6/14/16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3331355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747520"/>
            <a:ext cx="10829927" cy="743712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2870180" y="1747523"/>
            <a:ext cx="18402300" cy="3745992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9184643"/>
            <a:ext cx="10829927" cy="3002280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D0F41-C963-0A45-A627-A080564C6B28}" type="datetimeFigureOut">
              <a:rPr lang="en-US" smtClean="0"/>
              <a:t>6/14/16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264431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0"/>
            <a:ext cx="19751040" cy="3627123"/>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6452237" y="3921760"/>
            <a:ext cx="19751040" cy="2633472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6452237" y="34350963"/>
            <a:ext cx="19751040" cy="515111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D0F41-C963-0A45-A627-A080564C6B28}" type="datetimeFigureOut">
              <a:rPr lang="en-US" smtClean="0"/>
              <a:t>6/14/16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8C1E2-C077-1C4E-8138-1BEB01CD6C4E}" type="slidenum">
              <a:rPr lang="en-US" smtClean="0"/>
              <a:t>‹#›</a:t>
            </a:fld>
            <a:endParaRPr lang="en-US"/>
          </a:p>
        </p:txBody>
      </p:sp>
    </p:spTree>
    <p:extLst>
      <p:ext uri="{BB962C8B-B14F-4D97-AF65-F5344CB8AC3E}">
        <p14:creationId xmlns:p14="http://schemas.microsoft.com/office/powerpoint/2010/main" val="3529630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10241283"/>
            <a:ext cx="29626560" cy="28966163"/>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61D0F41-C963-0A45-A627-A080564C6B28}" type="datetimeFigureOut">
              <a:rPr lang="en-US" smtClean="0"/>
              <a:t>6/14/16</a:t>
            </a:fld>
            <a:endParaRPr lang="en-US"/>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708C1E2-C077-1C4E-8138-1BEB01CD6C4E}" type="slidenum">
              <a:rPr lang="en-US" smtClean="0"/>
              <a:t>‹#›</a:t>
            </a:fld>
            <a:endParaRPr lang="en-US"/>
          </a:p>
        </p:txBody>
      </p:sp>
    </p:spTree>
    <p:extLst>
      <p:ext uri="{BB962C8B-B14F-4D97-AF65-F5344CB8AC3E}">
        <p14:creationId xmlns:p14="http://schemas.microsoft.com/office/powerpoint/2010/main" val="2278984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1000">
              <a:srgbClr val="061073"/>
            </a:gs>
            <a:gs pos="0">
              <a:srgbClr val="FFFFFF">
                <a:alpha val="41000"/>
              </a:srgbClr>
            </a:gs>
            <a:gs pos="95000">
              <a:srgbClr val="06107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3" name="AutoShape 30"/>
          <p:cNvSpPr>
            <a:spLocks noChangeArrowheads="1"/>
          </p:cNvSpPr>
          <p:nvPr/>
        </p:nvSpPr>
        <p:spPr bwMode="auto">
          <a:xfrm>
            <a:off x="24539356" y="29515386"/>
            <a:ext cx="7925658" cy="10131385"/>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smtClean="0"/>
          </a:p>
          <a:p>
            <a:endParaRPr lang="en-US" dirty="0" smtClean="0"/>
          </a:p>
          <a:p>
            <a:endParaRPr lang="en-US" dirty="0"/>
          </a:p>
        </p:txBody>
      </p:sp>
      <p:sp>
        <p:nvSpPr>
          <p:cNvPr id="31" name="AutoShape 29"/>
          <p:cNvSpPr>
            <a:spLocks noChangeArrowheads="1"/>
          </p:cNvSpPr>
          <p:nvPr/>
        </p:nvSpPr>
        <p:spPr bwMode="auto">
          <a:xfrm>
            <a:off x="8554201" y="8566717"/>
            <a:ext cx="7772400" cy="34543213"/>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a:p>
        </p:txBody>
      </p:sp>
      <p:sp>
        <p:nvSpPr>
          <p:cNvPr id="21" name="AutoShape 29"/>
          <p:cNvSpPr>
            <a:spLocks noChangeArrowheads="1"/>
          </p:cNvSpPr>
          <p:nvPr/>
        </p:nvSpPr>
        <p:spPr bwMode="auto">
          <a:xfrm>
            <a:off x="457202" y="30148835"/>
            <a:ext cx="7672392" cy="12961095"/>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a:p>
        </p:txBody>
      </p:sp>
      <p:sp>
        <p:nvSpPr>
          <p:cNvPr id="22" name="AutoShape 31"/>
          <p:cNvSpPr>
            <a:spLocks noChangeArrowheads="1"/>
          </p:cNvSpPr>
          <p:nvPr/>
        </p:nvSpPr>
        <p:spPr bwMode="auto">
          <a:xfrm>
            <a:off x="16656216" y="8555421"/>
            <a:ext cx="15808798" cy="20654067"/>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a:p>
        </p:txBody>
      </p:sp>
      <p:sp>
        <p:nvSpPr>
          <p:cNvPr id="23" name="AutoShape 4"/>
          <p:cNvSpPr>
            <a:spLocks noChangeArrowheads="1"/>
          </p:cNvSpPr>
          <p:nvPr/>
        </p:nvSpPr>
        <p:spPr bwMode="auto">
          <a:xfrm>
            <a:off x="428621" y="8555421"/>
            <a:ext cx="7800979" cy="21269814"/>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a:p>
        </p:txBody>
      </p:sp>
      <p:sp>
        <p:nvSpPr>
          <p:cNvPr id="2058" name="Text Box 10"/>
          <p:cNvSpPr txBox="1">
            <a:spLocks noChangeArrowheads="1"/>
          </p:cNvSpPr>
          <p:nvPr/>
        </p:nvSpPr>
        <p:spPr bwMode="auto">
          <a:xfrm>
            <a:off x="757244" y="30044582"/>
            <a:ext cx="7372350" cy="923310"/>
          </a:xfrm>
          <a:prstGeom prst="rect">
            <a:avLst/>
          </a:prstGeom>
          <a:noFill/>
          <a:ln w="9525">
            <a:noFill/>
            <a:miter lim="800000"/>
            <a:headEnd/>
            <a:tailEnd/>
          </a:ln>
          <a:effectLst/>
        </p:spPr>
        <p:txBody>
          <a:bodyPr lIns="91426" tIns="45710" rIns="91426" bIns="45710">
            <a:spAutoFit/>
          </a:bodyPr>
          <a:lstStyle/>
          <a:p>
            <a:pPr algn="ctr" defTabSz="4388736">
              <a:spcBef>
                <a:spcPct val="50000"/>
              </a:spcBef>
            </a:pPr>
            <a:r>
              <a:rPr lang="en-US" sz="5400" b="1" dirty="0">
                <a:latin typeface="Times New Roman" pitchFamily="18" charset="0"/>
                <a:cs typeface="Times New Roman" pitchFamily="18" charset="0"/>
              </a:rPr>
              <a:t>Norming Study</a:t>
            </a:r>
          </a:p>
        </p:txBody>
      </p:sp>
      <p:sp>
        <p:nvSpPr>
          <p:cNvPr id="2061" name="AutoShape 13"/>
          <p:cNvSpPr>
            <a:spLocks noChangeArrowheads="1"/>
          </p:cNvSpPr>
          <p:nvPr/>
        </p:nvSpPr>
        <p:spPr bwMode="auto">
          <a:xfrm>
            <a:off x="457202" y="508003"/>
            <a:ext cx="31946850" cy="7620000"/>
          </a:xfrm>
          <a:prstGeom prst="roundRect">
            <a:avLst>
              <a:gd name="adj" fmla="val 10870"/>
            </a:avLst>
          </a:prstGeom>
          <a:solidFill>
            <a:srgbClr val="FAE75E">
              <a:alpha val="83000"/>
            </a:srgbClr>
          </a:solidFill>
          <a:ln>
            <a:headEnd/>
            <a:tailEnd/>
          </a:ln>
          <a:effectLst/>
        </p:spPr>
        <p:style>
          <a:lnRef idx="2">
            <a:schemeClr val="dk1"/>
          </a:lnRef>
          <a:fillRef idx="1">
            <a:schemeClr val="lt1"/>
          </a:fillRef>
          <a:effectRef idx="0">
            <a:schemeClr val="dk1"/>
          </a:effectRef>
          <a:fontRef idx="minor">
            <a:schemeClr val="dk1"/>
          </a:fontRef>
        </p:style>
        <p:txBody>
          <a:bodyPr wrap="none" lIns="91426" tIns="45710" rIns="91426" bIns="45710" anchor="ctr"/>
          <a:lstStyle/>
          <a:p>
            <a:pPr defTabSz="4388736"/>
            <a:endParaRPr lang="en-US" dirty="0">
              <a:solidFill>
                <a:schemeClr val="bg1"/>
              </a:solidFill>
            </a:endParaRPr>
          </a:p>
        </p:txBody>
      </p:sp>
      <p:sp>
        <p:nvSpPr>
          <p:cNvPr id="2062" name="Text Box 14"/>
          <p:cNvSpPr txBox="1">
            <a:spLocks noChangeArrowheads="1"/>
          </p:cNvSpPr>
          <p:nvPr/>
        </p:nvSpPr>
        <p:spPr bwMode="auto">
          <a:xfrm>
            <a:off x="728665" y="670570"/>
            <a:ext cx="31448347" cy="6478676"/>
          </a:xfrm>
          <a:prstGeom prst="rect">
            <a:avLst/>
          </a:prstGeom>
          <a:noFill/>
          <a:ln w="9525">
            <a:noFill/>
            <a:miter lim="800000"/>
            <a:headEnd/>
            <a:tailEnd/>
          </a:ln>
          <a:effectLst/>
        </p:spPr>
        <p:txBody>
          <a:bodyPr wrap="square" lIns="91426" tIns="45710" rIns="91426" bIns="45710">
            <a:spAutoFit/>
          </a:bodyPr>
          <a:lstStyle/>
          <a:p>
            <a:pPr algn="ctr"/>
            <a:r>
              <a:rPr lang="en-US" sz="9600" b="1" dirty="0">
                <a:latin typeface="Times New Roman"/>
                <a:cs typeface="Times New Roman"/>
              </a:rPr>
              <a:t>Mechanisms of Emotion Regulation</a:t>
            </a:r>
            <a:r>
              <a:rPr lang="en-US" sz="9600" b="1">
                <a:latin typeface="Times New Roman"/>
                <a:cs typeface="Times New Roman"/>
              </a:rPr>
              <a:t>: </a:t>
            </a:r>
            <a:endParaRPr lang="en-US" sz="9600" b="1" smtClean="0">
              <a:latin typeface="Times New Roman"/>
              <a:cs typeface="Times New Roman"/>
            </a:endParaRPr>
          </a:p>
          <a:p>
            <a:pPr algn="ctr"/>
            <a:r>
              <a:rPr lang="en-US" sz="9600" b="1" smtClean="0">
                <a:latin typeface="Times New Roman"/>
                <a:cs typeface="Times New Roman"/>
              </a:rPr>
              <a:t>The </a:t>
            </a:r>
            <a:r>
              <a:rPr lang="en-US" sz="9600" b="1" dirty="0">
                <a:latin typeface="Times New Roman"/>
                <a:cs typeface="Times New Roman"/>
              </a:rPr>
              <a:t>Role of Attentional Control</a:t>
            </a:r>
          </a:p>
          <a:p>
            <a:pPr algn="ctr" defTabSz="4388736"/>
            <a:endParaRPr lang="en-US" sz="6700" b="1" dirty="0">
              <a:latin typeface="Times New Roman" pitchFamily="18" charset="0"/>
              <a:cs typeface="Times New Roman" pitchFamily="18" charset="0"/>
            </a:endParaRPr>
          </a:p>
          <a:p>
            <a:pPr algn="ctr" defTabSz="4388736"/>
            <a:r>
              <a:rPr lang="en-US" sz="6000" b="1" dirty="0">
                <a:latin typeface="Times New Roman" pitchFamily="18" charset="0"/>
                <a:cs typeface="Times New Roman" pitchFamily="18" charset="0"/>
              </a:rPr>
              <a:t>Lindsey R. Wallace, M. A. &amp; Elisabeth J. </a:t>
            </a:r>
            <a:r>
              <a:rPr lang="en-US" sz="6000" b="1" dirty="0" err="1">
                <a:latin typeface="Times New Roman" pitchFamily="18" charset="0"/>
                <a:cs typeface="Times New Roman" pitchFamily="18" charset="0"/>
              </a:rPr>
              <a:t>Ploran</a:t>
            </a:r>
            <a:r>
              <a:rPr lang="en-US" sz="6000" b="1" dirty="0">
                <a:latin typeface="Times New Roman" pitchFamily="18" charset="0"/>
                <a:cs typeface="Times New Roman" pitchFamily="18" charset="0"/>
              </a:rPr>
              <a:t>, Ph.D.</a:t>
            </a:r>
          </a:p>
          <a:p>
            <a:pPr algn="ctr" defTabSz="4388736"/>
            <a:r>
              <a:rPr lang="en-US" sz="4800" b="1" i="1" dirty="0">
                <a:latin typeface="Times New Roman" pitchFamily="18" charset="0"/>
                <a:cs typeface="Times New Roman" pitchFamily="18" charset="0"/>
              </a:rPr>
              <a:t>Department of </a:t>
            </a:r>
            <a:r>
              <a:rPr lang="en-US" sz="4800" b="1" i="1" dirty="0" smtClean="0">
                <a:latin typeface="Times New Roman" pitchFamily="18" charset="0"/>
                <a:cs typeface="Times New Roman" pitchFamily="18" charset="0"/>
              </a:rPr>
              <a:t>Psychology</a:t>
            </a:r>
            <a:r>
              <a:rPr lang="en-US" sz="4800" b="1" i="1" dirty="0">
                <a:latin typeface="Times New Roman" pitchFamily="18" charset="0"/>
                <a:cs typeface="Times New Roman" pitchFamily="18" charset="0"/>
              </a:rPr>
              <a:t>, Hofstra University</a:t>
            </a:r>
            <a:endParaRPr lang="en-US" sz="4800" b="1" dirty="0">
              <a:latin typeface="Times New Roman" pitchFamily="18" charset="0"/>
              <a:cs typeface="Times New Roman" pitchFamily="18" charset="0"/>
            </a:endParaRPr>
          </a:p>
          <a:p>
            <a:pPr algn="ctr" defTabSz="4388736"/>
            <a:r>
              <a:rPr lang="en-US" sz="4800" b="1" dirty="0">
                <a:latin typeface="Times New Roman" pitchFamily="18" charset="0"/>
                <a:cs typeface="Times New Roman" pitchFamily="18" charset="0"/>
              </a:rPr>
              <a:t>Contact: lwallace1@pride.hofstra.edu</a:t>
            </a:r>
          </a:p>
        </p:txBody>
      </p:sp>
      <p:sp>
        <p:nvSpPr>
          <p:cNvPr id="2090" name="Text Box 42"/>
          <p:cNvSpPr txBox="1">
            <a:spLocks noChangeArrowheads="1"/>
          </p:cNvSpPr>
          <p:nvPr/>
        </p:nvSpPr>
        <p:spPr bwMode="auto">
          <a:xfrm>
            <a:off x="628652" y="8772992"/>
            <a:ext cx="7372350" cy="923310"/>
          </a:xfrm>
          <a:prstGeom prst="rect">
            <a:avLst/>
          </a:prstGeom>
          <a:noFill/>
          <a:ln w="9525">
            <a:noFill/>
            <a:miter lim="800000"/>
            <a:headEnd/>
            <a:tailEnd/>
          </a:ln>
          <a:effectLst/>
        </p:spPr>
        <p:txBody>
          <a:bodyPr lIns="91426" tIns="45710" rIns="91426" bIns="45710">
            <a:spAutoFit/>
          </a:bodyPr>
          <a:lstStyle/>
          <a:p>
            <a:pPr algn="ctr" defTabSz="4388736">
              <a:spcBef>
                <a:spcPct val="50000"/>
              </a:spcBef>
            </a:pPr>
            <a:r>
              <a:rPr lang="en-US" sz="5400" b="1" dirty="0">
                <a:latin typeface="Times New Roman" pitchFamily="18" charset="0"/>
                <a:cs typeface="Times New Roman" pitchFamily="18" charset="0"/>
              </a:rPr>
              <a:t>Introduction</a:t>
            </a:r>
          </a:p>
        </p:txBody>
      </p:sp>
      <p:sp>
        <p:nvSpPr>
          <p:cNvPr id="2091" name="Text Box 43"/>
          <p:cNvSpPr txBox="1">
            <a:spLocks noChangeArrowheads="1"/>
          </p:cNvSpPr>
          <p:nvPr/>
        </p:nvSpPr>
        <p:spPr bwMode="auto">
          <a:xfrm>
            <a:off x="8554201" y="8819149"/>
            <a:ext cx="7772400" cy="1754306"/>
          </a:xfrm>
          <a:prstGeom prst="rect">
            <a:avLst/>
          </a:prstGeom>
          <a:noFill/>
          <a:ln w="9525">
            <a:noFill/>
            <a:miter lim="800000"/>
            <a:headEnd/>
            <a:tailEnd/>
          </a:ln>
          <a:effectLst/>
        </p:spPr>
        <p:txBody>
          <a:bodyPr wrap="square" lIns="91426" tIns="45710" rIns="91426" bIns="45710">
            <a:spAutoFit/>
          </a:bodyPr>
          <a:lstStyle/>
          <a:p>
            <a:pPr algn="ctr" defTabSz="4388736">
              <a:spcBef>
                <a:spcPct val="50000"/>
              </a:spcBef>
            </a:pPr>
            <a:r>
              <a:rPr lang="en-US" sz="5400" b="1" dirty="0">
                <a:latin typeface="Times New Roman" pitchFamily="18" charset="0"/>
                <a:cs typeface="Times New Roman" pitchFamily="18" charset="0"/>
              </a:rPr>
              <a:t>Test of ANT-E in Emotion Regulation Groups </a:t>
            </a:r>
          </a:p>
        </p:txBody>
      </p:sp>
      <p:sp>
        <p:nvSpPr>
          <p:cNvPr id="24" name="AutoShape 30"/>
          <p:cNvSpPr>
            <a:spLocks noChangeArrowheads="1"/>
          </p:cNvSpPr>
          <p:nvPr/>
        </p:nvSpPr>
        <p:spPr bwMode="auto">
          <a:xfrm>
            <a:off x="16763998" y="29515386"/>
            <a:ext cx="7498085" cy="13594544"/>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a:p>
        </p:txBody>
      </p:sp>
      <p:sp>
        <p:nvSpPr>
          <p:cNvPr id="25" name="Text Box 11"/>
          <p:cNvSpPr txBox="1">
            <a:spLocks noChangeArrowheads="1"/>
          </p:cNvSpPr>
          <p:nvPr/>
        </p:nvSpPr>
        <p:spPr bwMode="auto">
          <a:xfrm>
            <a:off x="16889733" y="29667575"/>
            <a:ext cx="7372350" cy="984865"/>
          </a:xfrm>
          <a:prstGeom prst="rect">
            <a:avLst/>
          </a:prstGeom>
          <a:noFill/>
          <a:ln w="9525">
            <a:noFill/>
            <a:miter lim="800000"/>
            <a:headEnd/>
            <a:tailEnd/>
          </a:ln>
          <a:effectLst/>
        </p:spPr>
        <p:txBody>
          <a:bodyPr lIns="91426" tIns="45710" rIns="91426" bIns="45710">
            <a:spAutoFit/>
          </a:bodyPr>
          <a:lstStyle/>
          <a:p>
            <a:pPr algn="ctr" defTabSz="4388736">
              <a:spcBef>
                <a:spcPct val="50000"/>
              </a:spcBef>
            </a:pPr>
            <a:r>
              <a:rPr lang="en-US" sz="5800" b="1" dirty="0">
                <a:latin typeface="Times New Roman" pitchFamily="18" charset="0"/>
                <a:cs typeface="Times New Roman" pitchFamily="18" charset="0"/>
              </a:rPr>
              <a:t>Discussion</a:t>
            </a:r>
            <a:endParaRPr lang="en-US" b="1" dirty="0">
              <a:latin typeface="Times New Roman" pitchFamily="18" charset="0"/>
              <a:cs typeface="Times New Roman" pitchFamily="18" charset="0"/>
            </a:endParaRPr>
          </a:p>
        </p:txBody>
      </p:sp>
      <p:sp>
        <p:nvSpPr>
          <p:cNvPr id="26" name="Text Box 11"/>
          <p:cNvSpPr txBox="1">
            <a:spLocks noChangeArrowheads="1"/>
          </p:cNvSpPr>
          <p:nvPr/>
        </p:nvSpPr>
        <p:spPr bwMode="auto">
          <a:xfrm>
            <a:off x="24603262" y="29775287"/>
            <a:ext cx="7573750" cy="1754306"/>
          </a:xfrm>
          <a:prstGeom prst="rect">
            <a:avLst/>
          </a:prstGeom>
          <a:noFill/>
          <a:ln w="9525">
            <a:noFill/>
            <a:miter lim="800000"/>
            <a:headEnd/>
            <a:tailEnd/>
          </a:ln>
          <a:effectLst/>
        </p:spPr>
        <p:txBody>
          <a:bodyPr wrap="square" lIns="91426" tIns="45710" rIns="91426" bIns="45710">
            <a:spAutoFit/>
          </a:bodyPr>
          <a:lstStyle/>
          <a:p>
            <a:pPr algn="ctr" defTabSz="4388736">
              <a:spcBef>
                <a:spcPct val="50000"/>
              </a:spcBef>
            </a:pPr>
            <a:r>
              <a:rPr lang="en-US" sz="5400" b="1" dirty="0">
                <a:latin typeface="Times New Roman" pitchFamily="18" charset="0"/>
                <a:cs typeface="Times New Roman" pitchFamily="18" charset="0"/>
              </a:rPr>
              <a:t>Directions for Future Research</a:t>
            </a:r>
          </a:p>
        </p:txBody>
      </p:sp>
      <p:sp>
        <p:nvSpPr>
          <p:cNvPr id="5" name="TextBox 4"/>
          <p:cNvSpPr txBox="1"/>
          <p:nvPr/>
        </p:nvSpPr>
        <p:spPr>
          <a:xfrm>
            <a:off x="148180" y="9493371"/>
            <a:ext cx="8406017" cy="20910334"/>
          </a:xfrm>
          <a:prstGeom prst="rect">
            <a:avLst/>
          </a:prstGeom>
          <a:noFill/>
        </p:spPr>
        <p:txBody>
          <a:bodyPr wrap="square" lIns="438912" tIns="219456" rIns="438912" bIns="219456" rtlCol="0">
            <a:spAutoFit/>
          </a:bodyPr>
          <a:lstStyle/>
          <a:p>
            <a:pPr marL="822960" indent="-822960">
              <a:buFont typeface="Wingdings" charset="0"/>
              <a:buChar char=""/>
            </a:pPr>
            <a:r>
              <a:rPr lang="en-US" sz="3800" dirty="0">
                <a:latin typeface="Times New Roman"/>
                <a:cs typeface="Times New Roman"/>
              </a:rPr>
              <a:t>Emotion dysregulation is increasingly being viewed as a transdiagnostic process underlying psychological disorders. Previous research has examined the hypothesis that dysfunctional forms of emotion regulation are related to deficits in attentional control, in that the inability to shift attention away from emotionally arousing stimuli may be a key mechanism in emotion dysregulation (</a:t>
            </a:r>
            <a:r>
              <a:rPr lang="en-US" sz="3800" dirty="0" err="1">
                <a:latin typeface="Times New Roman"/>
                <a:cs typeface="Times New Roman"/>
              </a:rPr>
              <a:t>Fajkowska</a:t>
            </a:r>
            <a:r>
              <a:rPr lang="en-US" sz="3800" dirty="0">
                <a:latin typeface="Times New Roman"/>
                <a:cs typeface="Times New Roman"/>
              </a:rPr>
              <a:t> &amp; Derryberry</a:t>
            </a:r>
            <a:r>
              <a:rPr lang="en-US" sz="3800" dirty="0" smtClean="0">
                <a:latin typeface="Times New Roman"/>
                <a:cs typeface="Times New Roman"/>
              </a:rPr>
              <a:t>,2010</a:t>
            </a:r>
            <a:r>
              <a:rPr lang="en-US" sz="3800" dirty="0">
                <a:latin typeface="Times New Roman"/>
                <a:cs typeface="Times New Roman"/>
              </a:rPr>
              <a:t>). </a:t>
            </a:r>
            <a:endParaRPr lang="en-US" sz="3800" dirty="0" smtClean="0">
              <a:latin typeface="Times New Roman"/>
              <a:cs typeface="Times New Roman"/>
            </a:endParaRPr>
          </a:p>
          <a:p>
            <a:endParaRPr lang="en-US" sz="3800" dirty="0">
              <a:latin typeface="Times New Roman"/>
              <a:cs typeface="Times New Roman"/>
            </a:endParaRPr>
          </a:p>
          <a:p>
            <a:pPr marL="822960" indent="-822960">
              <a:buFont typeface="Wingdings" charset="0"/>
              <a:buChar char=""/>
            </a:pPr>
            <a:r>
              <a:rPr lang="en-US" sz="3800" dirty="0">
                <a:latin typeface="Times New Roman"/>
                <a:cs typeface="Times New Roman"/>
              </a:rPr>
              <a:t>Using the Attention Network Test (ANT; Fan, McCandliss, Sommer, Raz, &amp; Posner, 2002), </a:t>
            </a:r>
            <a:r>
              <a:rPr lang="en-US" sz="3800" dirty="0" err="1">
                <a:latin typeface="Times New Roman"/>
                <a:cs typeface="Times New Roman"/>
              </a:rPr>
              <a:t>Tortella-</a:t>
            </a:r>
            <a:r>
              <a:rPr lang="en-US" sz="3800" dirty="0" err="1" smtClean="0">
                <a:latin typeface="Times New Roman"/>
                <a:cs typeface="Times New Roman"/>
              </a:rPr>
              <a:t>Feliu</a:t>
            </a:r>
            <a:r>
              <a:rPr lang="en-US" sz="3800" dirty="0" smtClean="0">
                <a:latin typeface="Times New Roman"/>
                <a:cs typeface="Times New Roman"/>
              </a:rPr>
              <a:t> </a:t>
            </a:r>
            <a:r>
              <a:rPr lang="en-US" sz="3800" dirty="0">
                <a:latin typeface="Times New Roman"/>
                <a:cs typeface="Times New Roman"/>
              </a:rPr>
              <a:t>et al. (2014) showed that dysfunctional emotion regulation strategies are related to attentional network functioning in emotionally neutral conditions. </a:t>
            </a:r>
            <a:endParaRPr lang="en-US" sz="3800" dirty="0" smtClean="0">
              <a:latin typeface="Times New Roman"/>
              <a:cs typeface="Times New Roman"/>
            </a:endParaRPr>
          </a:p>
          <a:p>
            <a:endParaRPr lang="en-US" sz="3800" dirty="0">
              <a:latin typeface="Times New Roman"/>
              <a:cs typeface="Times New Roman"/>
            </a:endParaRPr>
          </a:p>
          <a:p>
            <a:pPr marL="822960" indent="-822960">
              <a:buFont typeface="Wingdings" charset="0"/>
              <a:buChar char=""/>
            </a:pPr>
            <a:r>
              <a:rPr lang="en-US" sz="3800" dirty="0">
                <a:latin typeface="Times New Roman"/>
                <a:cs typeface="Times New Roman"/>
              </a:rPr>
              <a:t>The present study attempts to improve the ANT by </a:t>
            </a:r>
            <a:r>
              <a:rPr lang="en-US" sz="3800" dirty="0" smtClean="0">
                <a:latin typeface="Times New Roman"/>
                <a:cs typeface="Times New Roman"/>
              </a:rPr>
              <a:t>(1</a:t>
            </a:r>
            <a:r>
              <a:rPr lang="en-US" sz="3800" u="sng" dirty="0" smtClean="0">
                <a:latin typeface="Times New Roman"/>
                <a:cs typeface="Times New Roman"/>
              </a:rPr>
              <a:t>) including emotionally </a:t>
            </a:r>
            <a:r>
              <a:rPr lang="en-US" sz="3800" u="sng" dirty="0">
                <a:latin typeface="Times New Roman"/>
                <a:cs typeface="Times New Roman"/>
              </a:rPr>
              <a:t>salient cues</a:t>
            </a:r>
            <a:r>
              <a:rPr lang="en-US" sz="3800" dirty="0">
                <a:latin typeface="Times New Roman"/>
                <a:cs typeface="Times New Roman"/>
              </a:rPr>
              <a:t> (i.e., negative, neutral and positive </a:t>
            </a:r>
            <a:r>
              <a:rPr lang="en-US" sz="3800" dirty="0" smtClean="0">
                <a:latin typeface="Times New Roman"/>
                <a:cs typeface="Times New Roman"/>
              </a:rPr>
              <a:t>words) </a:t>
            </a:r>
            <a:r>
              <a:rPr lang="en-US" sz="3800" dirty="0">
                <a:latin typeface="Times New Roman"/>
                <a:cs typeface="Times New Roman"/>
              </a:rPr>
              <a:t>and </a:t>
            </a:r>
            <a:r>
              <a:rPr lang="en-US" sz="3800" dirty="0" smtClean="0">
                <a:latin typeface="Times New Roman"/>
                <a:cs typeface="Times New Roman"/>
              </a:rPr>
              <a:t>(2) </a:t>
            </a:r>
            <a:r>
              <a:rPr lang="en-US" sz="3800" u="sng" dirty="0" smtClean="0">
                <a:latin typeface="Times New Roman"/>
                <a:cs typeface="Times New Roman"/>
              </a:rPr>
              <a:t>examining </a:t>
            </a:r>
            <a:r>
              <a:rPr lang="en-US" sz="3800" u="sng" dirty="0">
                <a:latin typeface="Times New Roman"/>
                <a:cs typeface="Times New Roman"/>
              </a:rPr>
              <a:t>whether individuals with emotion regulation deficits respond differently</a:t>
            </a:r>
            <a:r>
              <a:rPr lang="en-US" sz="3800" dirty="0">
                <a:latin typeface="Times New Roman"/>
                <a:cs typeface="Times New Roman"/>
              </a:rPr>
              <a:t> to the task (i.e., ANT-E) compared to those without such deficits. </a:t>
            </a:r>
          </a:p>
        </p:txBody>
      </p:sp>
      <p:sp>
        <p:nvSpPr>
          <p:cNvPr id="8" name="TextBox 7"/>
          <p:cNvSpPr txBox="1"/>
          <p:nvPr/>
        </p:nvSpPr>
        <p:spPr>
          <a:xfrm>
            <a:off x="148180" y="30579634"/>
            <a:ext cx="8406021" cy="13308256"/>
          </a:xfrm>
          <a:prstGeom prst="rect">
            <a:avLst/>
          </a:prstGeom>
          <a:noFill/>
        </p:spPr>
        <p:txBody>
          <a:bodyPr wrap="square" lIns="438912" tIns="219456" rIns="438912" bIns="219456" rtlCol="0">
            <a:spAutoFit/>
          </a:bodyPr>
          <a:lstStyle/>
          <a:p>
            <a:pPr marL="822960" indent="-822960">
              <a:buFont typeface="Wingdings" charset="0"/>
              <a:buChar char=""/>
            </a:pPr>
            <a:r>
              <a:rPr lang="en-US" sz="3800" dirty="0">
                <a:latin typeface="Times New Roman"/>
                <a:cs typeface="Times New Roman"/>
                <a:sym typeface="Wingdings"/>
              </a:rPr>
              <a:t>Five-letter words were first chosen from the MRC Psycholinguistic Database for frequency, familiarity, and part of speech. Then these words were cross-referenced to the Affective Norms for English Words (ANEW) for valence, arousal, and dominance. Ninety were chosen and then categorized into negative, neutral, and positive valence groups. </a:t>
            </a:r>
            <a:endParaRPr lang="en-US" sz="3800" dirty="0" smtClean="0">
              <a:latin typeface="Times New Roman"/>
              <a:cs typeface="Times New Roman"/>
              <a:sym typeface="Wingdings"/>
            </a:endParaRPr>
          </a:p>
          <a:p>
            <a:endParaRPr lang="en-US" sz="3800" dirty="0">
              <a:latin typeface="Times New Roman"/>
              <a:cs typeface="Times New Roman"/>
              <a:sym typeface="Wingdings"/>
            </a:endParaRPr>
          </a:p>
          <a:p>
            <a:pPr marL="822960" indent="-822960">
              <a:buFont typeface="Wingdings" charset="0"/>
              <a:buChar char=""/>
            </a:pPr>
            <a:r>
              <a:rPr lang="en-US" sz="3800" dirty="0" smtClean="0">
                <a:latin typeface="Times New Roman"/>
                <a:cs typeface="Times New Roman"/>
                <a:sym typeface="Wingdings"/>
              </a:rPr>
              <a:t>Participants </a:t>
            </a:r>
            <a:r>
              <a:rPr lang="en-US" sz="3800" dirty="0">
                <a:latin typeface="Times New Roman"/>
                <a:cs typeface="Times New Roman"/>
                <a:sym typeface="Wingdings"/>
              </a:rPr>
              <a:t>were recruited through Mechanical Turk </a:t>
            </a:r>
            <a:r>
              <a:rPr lang="en-US" sz="3800" dirty="0" smtClean="0">
                <a:latin typeface="Times New Roman"/>
                <a:cs typeface="Times New Roman"/>
                <a:sym typeface="Wingdings"/>
              </a:rPr>
              <a:t>to rate </a:t>
            </a:r>
            <a:r>
              <a:rPr lang="en-US" sz="3800" dirty="0">
                <a:latin typeface="Times New Roman"/>
                <a:cs typeface="Times New Roman"/>
                <a:sym typeface="Wingdings"/>
              </a:rPr>
              <a:t>the words on valence and arousal. A total of 60 words (i.e., 20 in each category) were then chosen based on valence and arousal </a:t>
            </a:r>
            <a:r>
              <a:rPr lang="en-US" sz="3800" dirty="0" smtClean="0">
                <a:latin typeface="Times New Roman"/>
                <a:cs typeface="Times New Roman"/>
                <a:sym typeface="Wingdings"/>
              </a:rPr>
              <a:t>to replace the neutral asterisk cue in the ANT to create an ANT-E. </a:t>
            </a:r>
            <a:endParaRPr lang="en-US" sz="3800" dirty="0">
              <a:latin typeface="Times New Roman"/>
              <a:cs typeface="Times New Roman"/>
              <a:sym typeface="Wingdings"/>
            </a:endParaRPr>
          </a:p>
          <a:p>
            <a:pPr marL="822960" indent="-822960">
              <a:buFont typeface="Wingdings" charset="0"/>
              <a:buChar char=""/>
            </a:pPr>
            <a:endParaRPr lang="en-US" sz="3800" dirty="0">
              <a:latin typeface="Times New Roman"/>
              <a:cs typeface="Times New Roman"/>
            </a:endParaRPr>
          </a:p>
        </p:txBody>
      </p:sp>
      <p:sp>
        <p:nvSpPr>
          <p:cNvPr id="11" name="TextBox 10"/>
          <p:cNvSpPr txBox="1"/>
          <p:nvPr/>
        </p:nvSpPr>
        <p:spPr>
          <a:xfrm>
            <a:off x="8409923" y="10672011"/>
            <a:ext cx="8355726" cy="13893032"/>
          </a:xfrm>
          <a:prstGeom prst="rect">
            <a:avLst/>
          </a:prstGeom>
          <a:noFill/>
          <a:effectLst>
            <a:glow rad="63500">
              <a:schemeClr val="accent1">
                <a:satMod val="175000"/>
                <a:alpha val="40000"/>
              </a:schemeClr>
            </a:glow>
          </a:effectLst>
        </p:spPr>
        <p:txBody>
          <a:bodyPr wrap="square" lIns="438912" tIns="219456" rIns="438912" bIns="219456" rtlCol="0">
            <a:spAutoFit/>
          </a:bodyPr>
          <a:lstStyle/>
          <a:p>
            <a:pPr marL="822960" indent="-822960">
              <a:buFont typeface="Wingdings" charset="0"/>
              <a:buChar char=""/>
            </a:pPr>
            <a:r>
              <a:rPr lang="en-US" sz="3800" dirty="0">
                <a:latin typeface="Times New Roman"/>
                <a:ea typeface="Wingdings"/>
                <a:cs typeface="Times New Roman"/>
                <a:sym typeface="Wingdings"/>
              </a:rPr>
              <a:t>Participants were recruited from the Hofstra University undergraduate psychology research pool and completed the Difficulties in Emotion Regulation Scale (DERS; Gratz &amp; Roemer, 2004</a:t>
            </a:r>
            <a:r>
              <a:rPr lang="en-US" sz="3800" dirty="0" smtClean="0">
                <a:latin typeface="Times New Roman"/>
                <a:ea typeface="Wingdings"/>
                <a:cs typeface="Times New Roman"/>
                <a:sym typeface="Wingdings"/>
              </a:rPr>
              <a:t>)</a:t>
            </a:r>
            <a:r>
              <a:rPr lang="en-US" sz="3800" dirty="0">
                <a:latin typeface="Times New Roman"/>
                <a:ea typeface="Wingdings"/>
                <a:cs typeface="Times New Roman"/>
                <a:sym typeface="Wingdings"/>
              </a:rPr>
              <a:t> </a:t>
            </a:r>
            <a:r>
              <a:rPr lang="en-US" sz="3800" dirty="0" smtClean="0">
                <a:latin typeface="Times New Roman"/>
                <a:ea typeface="Wingdings"/>
                <a:cs typeface="Times New Roman"/>
                <a:sym typeface="Wingdings"/>
              </a:rPr>
              <a:t>as a screening measure. </a:t>
            </a:r>
          </a:p>
          <a:p>
            <a:endParaRPr lang="en-US" sz="3800" dirty="0">
              <a:latin typeface="Times New Roman"/>
              <a:ea typeface="Wingdings"/>
              <a:cs typeface="Times New Roman"/>
              <a:sym typeface="Wingdings"/>
            </a:endParaRPr>
          </a:p>
          <a:p>
            <a:pPr marL="822960" indent="-822960">
              <a:buFont typeface="Wingdings" charset="0"/>
              <a:buChar char=""/>
            </a:pPr>
            <a:r>
              <a:rPr lang="en-US" sz="3800" dirty="0">
                <a:latin typeface="Times New Roman"/>
                <a:ea typeface="Wingdings"/>
                <a:cs typeface="Times New Roman"/>
                <a:sym typeface="Wingdings"/>
              </a:rPr>
              <a:t>Participants were invited to participate in the study based on their scores on the DERS and then categorized into </a:t>
            </a:r>
            <a:r>
              <a:rPr lang="en-US" sz="3800" dirty="0" smtClean="0">
                <a:latin typeface="Times New Roman"/>
                <a:ea typeface="Wingdings"/>
                <a:cs typeface="Times New Roman"/>
                <a:sym typeface="Wingdings"/>
              </a:rPr>
              <a:t>low, moderate, </a:t>
            </a:r>
            <a:r>
              <a:rPr lang="en-US" sz="3800" dirty="0">
                <a:latin typeface="Times New Roman"/>
                <a:ea typeface="Wingdings"/>
                <a:cs typeface="Times New Roman"/>
                <a:sym typeface="Wingdings"/>
              </a:rPr>
              <a:t>and high emotion dysregulation </a:t>
            </a:r>
            <a:r>
              <a:rPr lang="en-US" sz="3800" dirty="0" smtClean="0">
                <a:latin typeface="Times New Roman"/>
                <a:ea typeface="Wingdings"/>
                <a:cs typeface="Times New Roman"/>
                <a:sym typeface="Wingdings"/>
              </a:rPr>
              <a:t>groups based on their scores.</a:t>
            </a:r>
          </a:p>
          <a:p>
            <a:endParaRPr lang="en-US" sz="3800" dirty="0">
              <a:latin typeface="Times New Roman"/>
              <a:ea typeface="Wingdings"/>
              <a:cs typeface="Times New Roman"/>
              <a:sym typeface="Wingdings"/>
            </a:endParaRPr>
          </a:p>
          <a:p>
            <a:pPr marL="822960" indent="-822960">
              <a:buFont typeface="Wingdings" charset="0"/>
              <a:buChar char=""/>
            </a:pPr>
            <a:r>
              <a:rPr lang="en-US" sz="3800" dirty="0">
                <a:latin typeface="Times New Roman"/>
                <a:ea typeface="Wingdings"/>
                <a:cs typeface="Times New Roman"/>
                <a:sym typeface="Wingdings"/>
              </a:rPr>
              <a:t>Participants attended one test session in which they completed the ANT-E.</a:t>
            </a:r>
          </a:p>
          <a:p>
            <a:endParaRPr lang="en-US" sz="3800" b="1" i="1" dirty="0" smtClean="0">
              <a:latin typeface="Times New Roman"/>
              <a:ea typeface="Wingdings"/>
              <a:cs typeface="Times New Roman"/>
              <a:sym typeface="Wingdings"/>
            </a:endParaRPr>
          </a:p>
          <a:p>
            <a:r>
              <a:rPr lang="en-US" sz="3800" b="1" i="1" dirty="0" smtClean="0">
                <a:latin typeface="Times New Roman"/>
                <a:ea typeface="Wingdings"/>
                <a:cs typeface="Times New Roman"/>
                <a:sym typeface="Wingdings"/>
              </a:rPr>
              <a:t>ANT</a:t>
            </a:r>
            <a:r>
              <a:rPr lang="en-US" sz="3800" b="1" i="1" dirty="0">
                <a:latin typeface="Times New Roman"/>
                <a:ea typeface="Wingdings"/>
                <a:cs typeface="Times New Roman"/>
                <a:sym typeface="Wingdings"/>
              </a:rPr>
              <a:t>-E Test Procedure: </a:t>
            </a:r>
          </a:p>
          <a:p>
            <a:endParaRPr lang="en-US" sz="3800" dirty="0">
              <a:latin typeface="Times New Roman"/>
              <a:ea typeface="Wingdings"/>
              <a:cs typeface="Times New Roman"/>
              <a:sym typeface="Wingdings"/>
            </a:endParaRPr>
          </a:p>
          <a:p>
            <a:pPr marL="822960" indent="-822960">
              <a:buFont typeface="Wingdings" charset="0"/>
              <a:buChar char=""/>
            </a:pPr>
            <a:endParaRPr lang="en-US" sz="3800" dirty="0"/>
          </a:p>
        </p:txBody>
      </p:sp>
      <p:sp>
        <p:nvSpPr>
          <p:cNvPr id="13" name="TextBox 12"/>
          <p:cNvSpPr txBox="1"/>
          <p:nvPr/>
        </p:nvSpPr>
        <p:spPr>
          <a:xfrm>
            <a:off x="8495245" y="22675117"/>
            <a:ext cx="7831356" cy="1782026"/>
          </a:xfrm>
          <a:prstGeom prst="rect">
            <a:avLst/>
          </a:prstGeom>
          <a:noFill/>
        </p:spPr>
        <p:txBody>
          <a:bodyPr wrap="square" lIns="438912" tIns="219456" rIns="438912" bIns="219456" rtlCol="0">
            <a:spAutoFit/>
          </a:bodyPr>
          <a:lstStyle/>
          <a:p>
            <a:endParaRPr lang="en-US" sz="2900" dirty="0" smtClean="0">
              <a:latin typeface="Times New Roman"/>
              <a:cs typeface="Times New Roman"/>
            </a:endParaRPr>
          </a:p>
          <a:p>
            <a:r>
              <a:rPr lang="en-US" sz="2900" dirty="0" smtClean="0">
                <a:latin typeface="Times New Roman"/>
                <a:cs typeface="Times New Roman"/>
              </a:rPr>
              <a:t>Based </a:t>
            </a:r>
            <a:r>
              <a:rPr lang="en-US" sz="2900" dirty="0">
                <a:latin typeface="Times New Roman"/>
                <a:cs typeface="Times New Roman"/>
              </a:rPr>
              <a:t>on Fan et al. (2002) &amp;  </a:t>
            </a:r>
            <a:r>
              <a:rPr lang="en-US" sz="2900" dirty="0" smtClean="0">
                <a:latin typeface="Times New Roman"/>
                <a:cs typeface="Times New Roman"/>
              </a:rPr>
              <a:t>Ainsworth </a:t>
            </a:r>
            <a:r>
              <a:rPr lang="en-US" sz="2900" dirty="0">
                <a:latin typeface="Times New Roman"/>
                <a:cs typeface="Times New Roman"/>
              </a:rPr>
              <a:t>et al. (2013)</a:t>
            </a:r>
          </a:p>
        </p:txBody>
      </p:sp>
      <p:sp>
        <p:nvSpPr>
          <p:cNvPr id="14" name="TextBox 13"/>
          <p:cNvSpPr txBox="1"/>
          <p:nvPr/>
        </p:nvSpPr>
        <p:spPr>
          <a:xfrm>
            <a:off x="8554197" y="33886143"/>
            <a:ext cx="7654488" cy="2105192"/>
          </a:xfrm>
          <a:prstGeom prst="rect">
            <a:avLst/>
          </a:prstGeom>
          <a:noFill/>
        </p:spPr>
        <p:txBody>
          <a:bodyPr wrap="square" lIns="438912" tIns="219456" rIns="438912" bIns="219456" rtlCol="0">
            <a:spAutoFit/>
          </a:bodyPr>
          <a:lstStyle/>
          <a:p>
            <a:pPr algn="ctr"/>
            <a:endParaRPr lang="en-US" sz="3000" dirty="0">
              <a:latin typeface="Times New Roman"/>
              <a:cs typeface="Times New Roman"/>
            </a:endParaRPr>
          </a:p>
          <a:p>
            <a:pPr algn="ctr"/>
            <a:r>
              <a:rPr lang="en-US" sz="4000" b="1" dirty="0" smtClean="0">
                <a:latin typeface="Times New Roman"/>
                <a:cs typeface="Times New Roman"/>
              </a:rPr>
              <a:t>Participant </a:t>
            </a:r>
            <a:r>
              <a:rPr lang="en-US" sz="4000" b="1" dirty="0" smtClean="0">
                <a:latin typeface="Times New Roman"/>
                <a:cs typeface="Times New Roman"/>
              </a:rPr>
              <a:t>Characteristics</a:t>
            </a:r>
            <a:endParaRPr lang="en-US" sz="4000" b="1" dirty="0" smtClean="0">
              <a:latin typeface="Times New Roman"/>
              <a:cs typeface="Times New Roman"/>
            </a:endParaRPr>
          </a:p>
          <a:p>
            <a:pPr algn="ctr"/>
            <a:endParaRPr lang="en-US" sz="3800" b="1" i="1" dirty="0">
              <a:latin typeface="Times New Roman"/>
              <a:cs typeface="Times New Roman"/>
            </a:endParaRPr>
          </a:p>
        </p:txBody>
      </p:sp>
      <p:sp>
        <p:nvSpPr>
          <p:cNvPr id="15" name="TextBox 14"/>
          <p:cNvSpPr txBox="1"/>
          <p:nvPr/>
        </p:nvSpPr>
        <p:spPr>
          <a:xfrm>
            <a:off x="16442319" y="9229319"/>
            <a:ext cx="8855860" cy="9799605"/>
          </a:xfrm>
          <a:prstGeom prst="rect">
            <a:avLst/>
          </a:prstGeom>
          <a:noFill/>
        </p:spPr>
        <p:txBody>
          <a:bodyPr wrap="square" lIns="438912" tIns="219456" rIns="438912" bIns="219456" rtlCol="0">
            <a:spAutoFit/>
          </a:bodyPr>
          <a:lstStyle/>
          <a:p>
            <a:r>
              <a:rPr lang="en-US" sz="3800" b="1" i="1" dirty="0" smtClean="0">
                <a:latin typeface="Times New Roman"/>
                <a:cs typeface="Times New Roman"/>
              </a:rPr>
              <a:t>Replication </a:t>
            </a:r>
            <a:r>
              <a:rPr lang="en-US" sz="3800" b="1" i="1" dirty="0">
                <a:latin typeface="Times New Roman"/>
                <a:cs typeface="Times New Roman"/>
              </a:rPr>
              <a:t>of Fan et al. (2002</a:t>
            </a:r>
            <a:r>
              <a:rPr lang="en-US" sz="3800" b="1" i="1" dirty="0" smtClean="0">
                <a:latin typeface="Times New Roman"/>
                <a:cs typeface="Times New Roman"/>
              </a:rPr>
              <a:t>)</a:t>
            </a:r>
          </a:p>
          <a:p>
            <a:endParaRPr lang="en-US" sz="3800" b="1" i="1" dirty="0">
              <a:latin typeface="Times New Roman"/>
              <a:cs typeface="Times New Roman"/>
            </a:endParaRPr>
          </a:p>
          <a:p>
            <a:pPr marL="822960" indent="-822960">
              <a:buFont typeface="Wingdings" charset="0"/>
              <a:buChar char=""/>
            </a:pPr>
            <a:r>
              <a:rPr lang="en-US" sz="3800" dirty="0">
                <a:latin typeface="Times New Roman"/>
                <a:cs typeface="Times New Roman"/>
              </a:rPr>
              <a:t>All analyses were conducted on reaction times in milliseconds on correct trials only.</a:t>
            </a:r>
          </a:p>
          <a:p>
            <a:endParaRPr lang="en-US" sz="3800" dirty="0"/>
          </a:p>
          <a:p>
            <a:endParaRPr lang="en-US" sz="3800" dirty="0"/>
          </a:p>
          <a:p>
            <a:endParaRPr lang="en-US" sz="3800" dirty="0">
              <a:latin typeface="Times New Roman"/>
            </a:endParaRPr>
          </a:p>
          <a:p>
            <a:endParaRPr lang="en-US" sz="3800" dirty="0">
              <a:latin typeface="Times New Roman"/>
              <a:cs typeface="Times New Roman"/>
            </a:endParaRPr>
          </a:p>
          <a:p>
            <a:endParaRPr lang="en-US" sz="3800" dirty="0">
              <a:latin typeface="Times New Roman"/>
              <a:cs typeface="Times New Roman"/>
            </a:endParaRPr>
          </a:p>
          <a:p>
            <a:endParaRPr lang="en-US" sz="3800" dirty="0">
              <a:latin typeface="Times New Roman"/>
              <a:cs typeface="Times New Roman"/>
            </a:endParaRPr>
          </a:p>
          <a:p>
            <a:endParaRPr lang="en-US" sz="3800" dirty="0">
              <a:latin typeface="Times New Roman"/>
              <a:cs typeface="Times New Roman"/>
            </a:endParaRPr>
          </a:p>
          <a:p>
            <a:endParaRPr lang="en-US" sz="3800" dirty="0">
              <a:latin typeface="Times New Roman"/>
              <a:cs typeface="Times New Roman"/>
            </a:endParaRPr>
          </a:p>
          <a:p>
            <a:endParaRPr lang="en-US" sz="3800" dirty="0">
              <a:latin typeface="Times New Roman"/>
              <a:cs typeface="Times New Roman"/>
            </a:endParaRPr>
          </a:p>
          <a:p>
            <a:endParaRPr lang="en-US" sz="3800" dirty="0">
              <a:latin typeface="Times New Roman"/>
              <a:cs typeface="Times New Roman"/>
            </a:endParaRPr>
          </a:p>
          <a:p>
            <a:r>
              <a:rPr lang="en-US" sz="3800" dirty="0">
                <a:latin typeface="Times New Roman"/>
                <a:cs typeface="Times New Roman"/>
              </a:rPr>
              <a:t> </a:t>
            </a:r>
          </a:p>
        </p:txBody>
      </p:sp>
      <p:pic>
        <p:nvPicPr>
          <p:cNvPr id="44" name="Picture 43"/>
          <p:cNvPicPr/>
          <p:nvPr/>
        </p:nvPicPr>
        <p:blipFill>
          <a:blip r:embed="rId3">
            <a:extLst>
              <a:ext uri="{28A0092B-C50C-407E-A947-70E740481C1C}">
                <a14:useLocalDpi xmlns:a14="http://schemas.microsoft.com/office/drawing/2010/main" val="0"/>
              </a:ext>
            </a:extLst>
          </a:blip>
          <a:srcRect/>
          <a:stretch>
            <a:fillRect/>
          </a:stretch>
        </p:blipFill>
        <p:spPr bwMode="auto">
          <a:xfrm>
            <a:off x="16656216" y="12489444"/>
            <a:ext cx="9012728" cy="7581384"/>
          </a:xfrm>
          <a:prstGeom prst="rect">
            <a:avLst/>
          </a:prstGeom>
          <a:noFill/>
          <a:ln>
            <a:noFill/>
          </a:ln>
        </p:spPr>
      </p:pic>
      <p:sp>
        <p:nvSpPr>
          <p:cNvPr id="16" name="TextBox 15"/>
          <p:cNvSpPr txBox="1"/>
          <p:nvPr/>
        </p:nvSpPr>
        <p:spPr>
          <a:xfrm>
            <a:off x="16442319" y="20070828"/>
            <a:ext cx="7923408" cy="10969155"/>
          </a:xfrm>
          <a:prstGeom prst="rect">
            <a:avLst/>
          </a:prstGeom>
          <a:noFill/>
        </p:spPr>
        <p:txBody>
          <a:bodyPr wrap="square" lIns="438912" tIns="219456" rIns="438912" bIns="219456" rtlCol="0">
            <a:spAutoFit/>
          </a:bodyPr>
          <a:lstStyle/>
          <a:p>
            <a:pPr marL="822960" indent="-822960">
              <a:buFont typeface="Wingdings" charset="0"/>
              <a:buChar char=""/>
            </a:pPr>
            <a:r>
              <a:rPr lang="en-US" sz="3800" dirty="0" smtClean="0">
                <a:latin typeface="Times New Roman"/>
                <a:cs typeface="Times New Roman"/>
              </a:rPr>
              <a:t>Reaction </a:t>
            </a:r>
            <a:r>
              <a:rPr lang="en-US" sz="3800" dirty="0">
                <a:latin typeface="Times New Roman"/>
                <a:cs typeface="Times New Roman"/>
              </a:rPr>
              <a:t>times for overall word cues were not statistically different from reaction times to asterisk cues</a:t>
            </a:r>
            <a:r>
              <a:rPr lang="en-US" sz="3800" i="1" dirty="0">
                <a:latin typeface="Times New Roman"/>
                <a:cs typeface="Times New Roman"/>
              </a:rPr>
              <a:t>, </a:t>
            </a:r>
            <a:r>
              <a:rPr lang="en-US" sz="3800" i="1" dirty="0" smtClean="0">
                <a:latin typeface="Times New Roman"/>
                <a:cs typeface="Times New Roman"/>
              </a:rPr>
              <a:t>F</a:t>
            </a:r>
            <a:r>
              <a:rPr lang="en-US" sz="3800" dirty="0" smtClean="0">
                <a:latin typeface="Times New Roman"/>
                <a:cs typeface="Times New Roman"/>
              </a:rPr>
              <a:t>(</a:t>
            </a:r>
            <a:r>
              <a:rPr lang="en-US" sz="3800" dirty="0">
                <a:latin typeface="Times New Roman"/>
                <a:cs typeface="Times New Roman"/>
              </a:rPr>
              <a:t>1, 37) = 3.06, </a:t>
            </a:r>
            <a:r>
              <a:rPr lang="en-US" sz="3800" i="1" dirty="0">
                <a:latin typeface="Times New Roman"/>
                <a:cs typeface="Times New Roman"/>
              </a:rPr>
              <a:t>p </a:t>
            </a:r>
            <a:r>
              <a:rPr lang="en-US" sz="3800" dirty="0">
                <a:latin typeface="Times New Roman"/>
                <a:cs typeface="Times New Roman"/>
              </a:rPr>
              <a:t>= 0.09. </a:t>
            </a:r>
            <a:endParaRPr lang="en-US" sz="3800" dirty="0" smtClean="0">
              <a:latin typeface="Times New Roman"/>
              <a:cs typeface="Times New Roman"/>
            </a:endParaRPr>
          </a:p>
          <a:p>
            <a:endParaRPr lang="en-US" sz="3800" dirty="0">
              <a:latin typeface="Times New Roman"/>
              <a:cs typeface="Times New Roman"/>
            </a:endParaRPr>
          </a:p>
          <a:p>
            <a:pPr marL="822960" indent="-822960">
              <a:buFont typeface="Wingdings" charset="0"/>
              <a:buChar char=""/>
            </a:pPr>
            <a:r>
              <a:rPr lang="en-US" sz="3800" dirty="0" smtClean="0">
                <a:latin typeface="Times New Roman"/>
                <a:cs typeface="Times New Roman"/>
              </a:rPr>
              <a:t>A </a:t>
            </a:r>
            <a:r>
              <a:rPr lang="en-US" sz="3800" dirty="0">
                <a:latin typeface="Times New Roman"/>
                <a:cs typeface="Times New Roman"/>
              </a:rPr>
              <a:t>3 x 3 x 3 (Flanker Type x Cue Type x Word Type) within-subjects ANOVA revealed a main effect of Flanker Type, </a:t>
            </a:r>
            <a:r>
              <a:rPr lang="en-US" sz="3800" i="1" dirty="0" smtClean="0">
                <a:latin typeface="Times New Roman"/>
                <a:cs typeface="Times New Roman"/>
              </a:rPr>
              <a:t>F</a:t>
            </a:r>
            <a:r>
              <a:rPr lang="en-US" sz="3800" dirty="0" smtClean="0">
                <a:latin typeface="Times New Roman"/>
                <a:cs typeface="Times New Roman"/>
              </a:rPr>
              <a:t>(</a:t>
            </a:r>
            <a:r>
              <a:rPr lang="en-US" sz="3800" dirty="0">
                <a:latin typeface="Times New Roman"/>
                <a:cs typeface="Times New Roman"/>
              </a:rPr>
              <a:t>1.70, 74) = 16.8, </a:t>
            </a:r>
            <a:r>
              <a:rPr lang="en-US" sz="3800" i="1" dirty="0">
                <a:latin typeface="Times New Roman"/>
                <a:cs typeface="Times New Roman"/>
              </a:rPr>
              <a:t>p </a:t>
            </a:r>
            <a:r>
              <a:rPr lang="en-US" sz="3800" dirty="0">
                <a:latin typeface="Times New Roman"/>
                <a:cs typeface="Times New Roman"/>
              </a:rPr>
              <a:t>&lt; </a:t>
            </a:r>
            <a:r>
              <a:rPr lang="en-US" sz="3800" dirty="0" smtClean="0">
                <a:latin typeface="Times New Roman"/>
                <a:cs typeface="Times New Roman"/>
              </a:rPr>
              <a:t>0.001</a:t>
            </a:r>
            <a:r>
              <a:rPr lang="en-US" sz="3800" dirty="0">
                <a:latin typeface="Times New Roman"/>
                <a:cs typeface="Times New Roman"/>
              </a:rPr>
              <a:t>, of Cue Type, </a:t>
            </a:r>
            <a:r>
              <a:rPr lang="en-US" sz="3800" i="1" dirty="0" smtClean="0">
                <a:latin typeface="Times New Roman"/>
                <a:cs typeface="Times New Roman"/>
              </a:rPr>
              <a:t>F</a:t>
            </a:r>
            <a:r>
              <a:rPr lang="en-US" sz="3800" dirty="0" smtClean="0">
                <a:latin typeface="Times New Roman"/>
                <a:cs typeface="Times New Roman"/>
              </a:rPr>
              <a:t>(</a:t>
            </a:r>
            <a:r>
              <a:rPr lang="en-US" sz="3800" dirty="0">
                <a:latin typeface="Times New Roman"/>
                <a:cs typeface="Times New Roman"/>
              </a:rPr>
              <a:t>1.71, 74) = 16.12, </a:t>
            </a:r>
            <a:r>
              <a:rPr lang="en-US" sz="3800" i="1" dirty="0">
                <a:latin typeface="Times New Roman"/>
                <a:cs typeface="Times New Roman"/>
              </a:rPr>
              <a:t>p </a:t>
            </a:r>
            <a:r>
              <a:rPr lang="en-US" sz="3800" dirty="0">
                <a:latin typeface="Times New Roman"/>
                <a:cs typeface="Times New Roman"/>
              </a:rPr>
              <a:t>&lt; </a:t>
            </a:r>
            <a:r>
              <a:rPr lang="en-US" sz="3800" dirty="0" smtClean="0">
                <a:latin typeface="Times New Roman"/>
                <a:cs typeface="Times New Roman"/>
              </a:rPr>
              <a:t>0.001</a:t>
            </a:r>
            <a:r>
              <a:rPr lang="en-US" sz="3800" dirty="0">
                <a:latin typeface="Times New Roman"/>
                <a:cs typeface="Times New Roman"/>
              </a:rPr>
              <a:t>, but not a main effect of Word type, </a:t>
            </a:r>
            <a:r>
              <a:rPr lang="en-US" sz="3800" i="1" dirty="0" smtClean="0">
                <a:latin typeface="Times New Roman"/>
                <a:cs typeface="Times New Roman"/>
              </a:rPr>
              <a:t>F</a:t>
            </a:r>
            <a:r>
              <a:rPr lang="en-US" sz="3800" dirty="0" smtClean="0">
                <a:latin typeface="Times New Roman"/>
                <a:cs typeface="Times New Roman"/>
              </a:rPr>
              <a:t>(</a:t>
            </a:r>
            <a:r>
              <a:rPr lang="en-US" sz="3800" dirty="0">
                <a:latin typeface="Times New Roman"/>
                <a:cs typeface="Times New Roman"/>
              </a:rPr>
              <a:t>2, 74) = 2.12, </a:t>
            </a:r>
            <a:r>
              <a:rPr lang="en-US" sz="3800" i="1" dirty="0">
                <a:latin typeface="Times New Roman"/>
                <a:cs typeface="Times New Roman"/>
              </a:rPr>
              <a:t>p </a:t>
            </a:r>
            <a:r>
              <a:rPr lang="en-US" sz="3800" dirty="0">
                <a:latin typeface="Times New Roman"/>
                <a:cs typeface="Times New Roman"/>
              </a:rPr>
              <a:t>= 0.13.</a:t>
            </a:r>
          </a:p>
          <a:p>
            <a:pPr marL="822960" indent="-822960">
              <a:buFont typeface="Wingdings" charset="0"/>
              <a:buChar char=""/>
            </a:pPr>
            <a:endParaRPr lang="en-US" sz="3800" i="1" dirty="0">
              <a:latin typeface="Times New Roman"/>
              <a:cs typeface="Times New Roman"/>
            </a:endParaRPr>
          </a:p>
          <a:p>
            <a:endParaRPr lang="en-US" sz="3800" i="1" dirty="0">
              <a:latin typeface="Times New Roman"/>
              <a:cs typeface="Times New Roman"/>
            </a:endParaRPr>
          </a:p>
          <a:p>
            <a:r>
              <a:rPr lang="en-US" sz="3800" i="1" dirty="0">
                <a:latin typeface="Times New Roman"/>
                <a:cs typeface="Times New Roman"/>
              </a:rPr>
              <a:t> </a:t>
            </a:r>
          </a:p>
        </p:txBody>
      </p:sp>
      <p:pic>
        <p:nvPicPr>
          <p:cNvPr id="46" name="Picture 45"/>
          <p:cNvPicPr/>
          <p:nvPr/>
        </p:nvPicPr>
        <p:blipFill>
          <a:blip r:embed="rId4">
            <a:extLst>
              <a:ext uri="{28A0092B-C50C-407E-A947-70E740481C1C}">
                <a14:useLocalDpi xmlns:a14="http://schemas.microsoft.com/office/drawing/2010/main" val="0"/>
              </a:ext>
            </a:extLst>
          </a:blip>
          <a:srcRect/>
          <a:stretch>
            <a:fillRect/>
          </a:stretch>
        </p:blipFill>
        <p:spPr bwMode="auto">
          <a:xfrm>
            <a:off x="24025609" y="20237798"/>
            <a:ext cx="7482890" cy="8654490"/>
          </a:xfrm>
          <a:prstGeom prst="rect">
            <a:avLst/>
          </a:prstGeom>
          <a:noFill/>
          <a:ln>
            <a:noFill/>
          </a:ln>
        </p:spPr>
      </p:pic>
      <p:sp>
        <p:nvSpPr>
          <p:cNvPr id="18" name="TextBox 17"/>
          <p:cNvSpPr txBox="1"/>
          <p:nvPr/>
        </p:nvSpPr>
        <p:spPr>
          <a:xfrm>
            <a:off x="16505211" y="30481883"/>
            <a:ext cx="7923406" cy="13308256"/>
          </a:xfrm>
          <a:prstGeom prst="rect">
            <a:avLst/>
          </a:prstGeom>
          <a:noFill/>
        </p:spPr>
        <p:txBody>
          <a:bodyPr wrap="square" lIns="438912" tIns="219456" rIns="438912" bIns="219456" rtlCol="0">
            <a:spAutoFit/>
          </a:bodyPr>
          <a:lstStyle/>
          <a:p>
            <a:pPr marL="822960" indent="-822960">
              <a:buFont typeface="Wingdings" charset="0"/>
              <a:buChar char=""/>
            </a:pPr>
            <a:r>
              <a:rPr lang="en-US" sz="3800" dirty="0">
                <a:latin typeface="Times New Roman"/>
                <a:ea typeface="Wingdings"/>
                <a:cs typeface="Times New Roman"/>
                <a:sym typeface="Wingdings"/>
              </a:rPr>
              <a:t>Overall results of ANT-E for asterisk cues replicated findings of Fan et al. (2002). </a:t>
            </a:r>
          </a:p>
          <a:p>
            <a:pPr marL="822960" indent="-822960">
              <a:buFont typeface="Wingdings" charset="0"/>
              <a:buChar char=""/>
            </a:pPr>
            <a:r>
              <a:rPr lang="en-US" sz="3800" dirty="0">
                <a:latin typeface="Times New Roman"/>
                <a:ea typeface="Wingdings"/>
                <a:cs typeface="Times New Roman"/>
                <a:sym typeface="Wingdings"/>
              </a:rPr>
              <a:t>Contrary to hypotheses, word cues did not alter participants’ reaction times compared to asterisk cues, and there was no difference between word cues across participants.</a:t>
            </a:r>
          </a:p>
          <a:p>
            <a:pPr marL="822960" indent="-822960">
              <a:buFont typeface="Wingdings" charset="0"/>
              <a:buChar char=""/>
            </a:pPr>
            <a:r>
              <a:rPr lang="en-US" sz="3800" dirty="0">
                <a:latin typeface="Times New Roman"/>
                <a:ea typeface="Wingdings"/>
                <a:cs typeface="Times New Roman"/>
                <a:sym typeface="Wingdings"/>
              </a:rPr>
              <a:t>Alerting and Orienting scores were similar across word cues and groups. </a:t>
            </a:r>
          </a:p>
          <a:p>
            <a:pPr marL="822960" indent="-822960">
              <a:buFont typeface="Wingdings" charset="0"/>
              <a:buChar char=""/>
            </a:pPr>
            <a:r>
              <a:rPr lang="en-US" sz="3800" dirty="0">
                <a:latin typeface="Times New Roman"/>
                <a:ea typeface="Wingdings"/>
                <a:cs typeface="Times New Roman"/>
                <a:sym typeface="Wingdings"/>
              </a:rPr>
              <a:t>Executive Control scores for negative words differed between </a:t>
            </a:r>
            <a:r>
              <a:rPr lang="en-US" sz="3800" dirty="0" smtClean="0">
                <a:latin typeface="Times New Roman"/>
                <a:ea typeface="Wingdings"/>
                <a:cs typeface="Times New Roman"/>
                <a:sym typeface="Wingdings"/>
              </a:rPr>
              <a:t>the low group</a:t>
            </a:r>
            <a:r>
              <a:rPr lang="en-US" sz="3800" dirty="0">
                <a:latin typeface="Times New Roman"/>
                <a:ea typeface="Wingdings"/>
                <a:cs typeface="Times New Roman"/>
                <a:sym typeface="Wingdings"/>
              </a:rPr>
              <a:t>, and both the </a:t>
            </a:r>
            <a:r>
              <a:rPr lang="en-US" sz="3800" dirty="0" smtClean="0">
                <a:latin typeface="Times New Roman"/>
                <a:ea typeface="Wingdings"/>
                <a:cs typeface="Times New Roman"/>
                <a:sym typeface="Wingdings"/>
              </a:rPr>
              <a:t>moderate and high </a:t>
            </a:r>
            <a:r>
              <a:rPr lang="en-US" sz="3800" dirty="0">
                <a:latin typeface="Times New Roman"/>
                <a:ea typeface="Wingdings"/>
                <a:cs typeface="Times New Roman"/>
                <a:sym typeface="Wingdings"/>
              </a:rPr>
              <a:t>group, suggesting poorer executive control in the presence of an initial negative stimulus for those with better emotion </a:t>
            </a:r>
            <a:r>
              <a:rPr lang="en-US" sz="3800" dirty="0" smtClean="0">
                <a:latin typeface="Times New Roman"/>
                <a:ea typeface="Wingdings"/>
                <a:cs typeface="Times New Roman"/>
                <a:sym typeface="Wingdings"/>
              </a:rPr>
              <a:t>regulation skills. </a:t>
            </a:r>
            <a:endParaRPr lang="en-US" sz="3800" dirty="0">
              <a:latin typeface="Times New Roman"/>
              <a:ea typeface="Wingdings"/>
              <a:cs typeface="Times New Roman"/>
              <a:sym typeface="Wingdings"/>
            </a:endParaRPr>
          </a:p>
          <a:p>
            <a:pPr marL="822960" indent="-822960">
              <a:buFont typeface="Wingdings" charset="0"/>
              <a:buChar char=""/>
            </a:pPr>
            <a:endParaRPr lang="en-US" sz="3800" dirty="0">
              <a:latin typeface="Times New Roman"/>
              <a:cs typeface="Times New Roman"/>
            </a:endParaRPr>
          </a:p>
        </p:txBody>
      </p:sp>
      <p:sp>
        <p:nvSpPr>
          <p:cNvPr id="19" name="TextBox 18"/>
          <p:cNvSpPr txBox="1"/>
          <p:nvPr/>
        </p:nvSpPr>
        <p:spPr>
          <a:xfrm>
            <a:off x="24262083" y="31617468"/>
            <a:ext cx="7977819" cy="7460504"/>
          </a:xfrm>
          <a:prstGeom prst="rect">
            <a:avLst/>
          </a:prstGeom>
          <a:noFill/>
        </p:spPr>
        <p:txBody>
          <a:bodyPr wrap="square" lIns="438912" tIns="219456" rIns="438912" bIns="219456" rtlCol="0">
            <a:spAutoFit/>
          </a:bodyPr>
          <a:lstStyle/>
          <a:p>
            <a:pPr marL="822960" indent="-822960">
              <a:buFont typeface="Wingdings" charset="0"/>
              <a:buChar char=""/>
            </a:pPr>
            <a:r>
              <a:rPr lang="en-US" sz="3800" dirty="0">
                <a:latin typeface="Times New Roman"/>
                <a:ea typeface="Wingdings"/>
                <a:cs typeface="Times New Roman"/>
                <a:sym typeface="Wingdings"/>
              </a:rPr>
              <a:t>Alter task to either include emotionally salient photos prior to each stimulus presentation or include a mood induction procedure prior to ANT. </a:t>
            </a:r>
            <a:endParaRPr lang="en-US" sz="3800" dirty="0" smtClean="0">
              <a:latin typeface="Times New Roman"/>
              <a:ea typeface="Wingdings"/>
              <a:cs typeface="Times New Roman"/>
              <a:sym typeface="Wingdings"/>
            </a:endParaRPr>
          </a:p>
          <a:p>
            <a:endParaRPr lang="en-US" sz="3800" dirty="0">
              <a:latin typeface="Times New Roman"/>
              <a:ea typeface="Wingdings"/>
              <a:cs typeface="Times New Roman"/>
              <a:sym typeface="Wingdings"/>
            </a:endParaRPr>
          </a:p>
          <a:p>
            <a:pPr marL="822960" indent="-822960">
              <a:buFont typeface="Wingdings" charset="0"/>
              <a:buChar char=""/>
            </a:pPr>
            <a:r>
              <a:rPr lang="en-US" sz="3800" dirty="0">
                <a:latin typeface="Times New Roman"/>
                <a:ea typeface="Wingdings"/>
                <a:cs typeface="Times New Roman"/>
                <a:sym typeface="Wingdings"/>
              </a:rPr>
              <a:t>Compare ANT-E between clinical and non-clinical populations on emotion regulation and other regulatory strategies (e.g., thought suppression and rumination</a:t>
            </a:r>
            <a:r>
              <a:rPr lang="en-US" sz="3800" dirty="0" smtClean="0">
                <a:latin typeface="Times New Roman"/>
                <a:ea typeface="Wingdings"/>
                <a:cs typeface="Times New Roman"/>
                <a:sym typeface="Wingdings"/>
              </a:rPr>
              <a:t>). </a:t>
            </a:r>
            <a:endParaRPr lang="en-US" sz="3800" dirty="0">
              <a:latin typeface="Times New Roman"/>
              <a:cs typeface="Times New Roman"/>
            </a:endParaRPr>
          </a:p>
        </p:txBody>
      </p:sp>
      <p:sp>
        <p:nvSpPr>
          <p:cNvPr id="49" name="Text Box 11"/>
          <p:cNvSpPr txBox="1">
            <a:spLocks noChangeArrowheads="1"/>
          </p:cNvSpPr>
          <p:nvPr/>
        </p:nvSpPr>
        <p:spPr bwMode="auto">
          <a:xfrm>
            <a:off x="21080221" y="8642769"/>
            <a:ext cx="7372350" cy="984865"/>
          </a:xfrm>
          <a:prstGeom prst="rect">
            <a:avLst/>
          </a:prstGeom>
          <a:noFill/>
          <a:ln w="9525">
            <a:noFill/>
            <a:miter lim="800000"/>
            <a:headEnd/>
            <a:tailEnd/>
          </a:ln>
          <a:effectLst/>
        </p:spPr>
        <p:txBody>
          <a:bodyPr lIns="91426" tIns="45710" rIns="91426" bIns="45710">
            <a:spAutoFit/>
          </a:bodyPr>
          <a:lstStyle/>
          <a:p>
            <a:pPr algn="ctr" defTabSz="4388736">
              <a:spcBef>
                <a:spcPct val="50000"/>
              </a:spcBef>
            </a:pPr>
            <a:r>
              <a:rPr lang="en-US" sz="5800" b="1" dirty="0">
                <a:latin typeface="Times New Roman" pitchFamily="18" charset="0"/>
                <a:cs typeface="Times New Roman" pitchFamily="18" charset="0"/>
              </a:rPr>
              <a:t>Results </a:t>
            </a:r>
            <a:endParaRPr lang="en-US" b="1" dirty="0">
              <a:latin typeface="Times New Roman" pitchFamily="18" charset="0"/>
              <a:cs typeface="Times New Roman" pitchFamily="18" charset="0"/>
            </a:endParaRPr>
          </a:p>
        </p:txBody>
      </p:sp>
      <p:pic>
        <p:nvPicPr>
          <p:cNvPr id="30" name="Picture 29"/>
          <p:cNvPicPr>
            <a:picLocks noChangeAspect="1"/>
          </p:cNvPicPr>
          <p:nvPr/>
        </p:nvPicPr>
        <p:blipFill>
          <a:blip r:embed="rId5"/>
          <a:stretch>
            <a:fillRect/>
          </a:stretch>
        </p:blipFill>
        <p:spPr>
          <a:xfrm>
            <a:off x="24428617" y="6269096"/>
            <a:ext cx="7250090" cy="1448602"/>
          </a:xfrm>
          <a:prstGeom prst="rect">
            <a:avLst/>
          </a:prstGeom>
        </p:spPr>
      </p:pic>
      <p:pic>
        <p:nvPicPr>
          <p:cNvPr id="2" name="Picture 1"/>
          <p:cNvPicPr>
            <a:picLocks noChangeAspect="1"/>
          </p:cNvPicPr>
          <p:nvPr/>
        </p:nvPicPr>
        <p:blipFill>
          <a:blip r:embed="rId6"/>
          <a:stretch>
            <a:fillRect/>
          </a:stretch>
        </p:blipFill>
        <p:spPr>
          <a:xfrm>
            <a:off x="8886468" y="25059534"/>
            <a:ext cx="7322217" cy="5751053"/>
          </a:xfrm>
          <a:prstGeom prst="rect">
            <a:avLst/>
          </a:prstGeom>
        </p:spPr>
      </p:pic>
      <p:pic>
        <p:nvPicPr>
          <p:cNvPr id="10" name="Picture 9"/>
          <p:cNvPicPr>
            <a:picLocks noChangeAspect="1"/>
          </p:cNvPicPr>
          <p:nvPr/>
        </p:nvPicPr>
        <p:blipFill>
          <a:blip r:embed="rId7"/>
          <a:stretch>
            <a:fillRect/>
          </a:stretch>
        </p:blipFill>
        <p:spPr>
          <a:xfrm>
            <a:off x="8613157" y="35991335"/>
            <a:ext cx="7713444" cy="6132639"/>
          </a:xfrm>
          <a:prstGeom prst="rect">
            <a:avLst/>
          </a:prstGeom>
        </p:spPr>
      </p:pic>
      <p:sp>
        <p:nvSpPr>
          <p:cNvPr id="27" name="TextBox 26"/>
          <p:cNvSpPr txBox="1"/>
          <p:nvPr/>
        </p:nvSpPr>
        <p:spPr>
          <a:xfrm>
            <a:off x="16765649" y="19732274"/>
            <a:ext cx="7261611" cy="677108"/>
          </a:xfrm>
          <a:prstGeom prst="rect">
            <a:avLst/>
          </a:prstGeom>
          <a:noFill/>
        </p:spPr>
        <p:txBody>
          <a:bodyPr wrap="square" rtlCol="0">
            <a:spAutoFit/>
          </a:bodyPr>
          <a:lstStyle/>
          <a:p>
            <a:r>
              <a:rPr lang="en-US" sz="3800" b="1" i="1" dirty="0" smtClean="0">
                <a:latin typeface="Times New Roman"/>
                <a:cs typeface="Times New Roman"/>
              </a:rPr>
              <a:t>Emotional Valence</a:t>
            </a:r>
            <a:endParaRPr lang="en-US" sz="3800" b="1" i="1" dirty="0">
              <a:latin typeface="Times New Roman"/>
              <a:cs typeface="Times New Roman"/>
            </a:endParaRPr>
          </a:p>
        </p:txBody>
      </p:sp>
      <p:sp>
        <p:nvSpPr>
          <p:cNvPr id="28" name="TextBox 27"/>
          <p:cNvSpPr txBox="1"/>
          <p:nvPr/>
        </p:nvSpPr>
        <p:spPr>
          <a:xfrm>
            <a:off x="24365727" y="9159348"/>
            <a:ext cx="7811285" cy="16866151"/>
          </a:xfrm>
          <a:prstGeom prst="rect">
            <a:avLst/>
          </a:prstGeom>
          <a:noFill/>
        </p:spPr>
        <p:txBody>
          <a:bodyPr wrap="square" rtlCol="0">
            <a:spAutoFit/>
          </a:bodyPr>
          <a:lstStyle/>
          <a:p>
            <a:pPr marL="822960" indent="-822960">
              <a:buFont typeface="Wingdings" charset="0"/>
              <a:buChar char=""/>
            </a:pPr>
            <a:endParaRPr lang="en-US" sz="3600" dirty="0" smtClean="0">
              <a:latin typeface="Times New Roman"/>
              <a:cs typeface="Times New Roman"/>
            </a:endParaRPr>
          </a:p>
          <a:p>
            <a:pPr marL="822960" indent="-822960">
              <a:buFont typeface="Wingdings" charset="0"/>
              <a:buChar char=""/>
            </a:pPr>
            <a:r>
              <a:rPr lang="en-US" sz="3800" dirty="0">
                <a:latin typeface="Times New Roman"/>
                <a:cs typeface="Times New Roman"/>
              </a:rPr>
              <a:t>Reaction times in the emotion word cue conditions did not significantly differ from one another, </a:t>
            </a:r>
            <a:r>
              <a:rPr lang="en-US" sz="3800" i="1" dirty="0">
                <a:latin typeface="Times New Roman"/>
                <a:cs typeface="Times New Roman"/>
              </a:rPr>
              <a:t>F</a:t>
            </a:r>
            <a:r>
              <a:rPr lang="en-US" sz="3800" dirty="0">
                <a:latin typeface="Times New Roman"/>
                <a:cs typeface="Times New Roman"/>
              </a:rPr>
              <a:t>(2, 74) = 0.62, </a:t>
            </a:r>
            <a:r>
              <a:rPr lang="en-US" sz="3800" i="1" dirty="0">
                <a:latin typeface="Times New Roman"/>
                <a:cs typeface="Times New Roman"/>
              </a:rPr>
              <a:t>p </a:t>
            </a:r>
            <a:r>
              <a:rPr lang="en-US" sz="3800" dirty="0">
                <a:latin typeface="Times New Roman"/>
                <a:cs typeface="Times New Roman"/>
              </a:rPr>
              <a:t>= 0.54. </a:t>
            </a:r>
          </a:p>
          <a:p>
            <a:pPr marL="822960" indent="-822960">
              <a:buFont typeface="Wingdings" charset="0"/>
              <a:buChar char=""/>
            </a:pPr>
            <a:endParaRPr lang="en-US" sz="3600" dirty="0">
              <a:latin typeface="Times New Roman"/>
              <a:cs typeface="Times New Roman"/>
            </a:endParaRPr>
          </a:p>
          <a:p>
            <a:pPr marL="822960" indent="-822960">
              <a:buFont typeface="Wingdings" charset="0"/>
              <a:buChar char=""/>
            </a:pPr>
            <a:r>
              <a:rPr lang="en-US" sz="3800" dirty="0" smtClean="0">
                <a:latin typeface="Times New Roman"/>
                <a:cs typeface="Times New Roman"/>
              </a:rPr>
              <a:t>A </a:t>
            </a:r>
            <a:r>
              <a:rPr lang="en-US" sz="3800" dirty="0">
                <a:latin typeface="Times New Roman"/>
                <a:cs typeface="Times New Roman"/>
              </a:rPr>
              <a:t>3 x 3 x 3 x 3 (Group x Flanker type x Cue type x Word type) mixed ANOVA revealed that there were no significant differences between Groups, </a:t>
            </a:r>
            <a:r>
              <a:rPr lang="en-US" sz="3800" i="1" dirty="0" smtClean="0">
                <a:latin typeface="Times New Roman"/>
                <a:cs typeface="Times New Roman"/>
              </a:rPr>
              <a:t>F</a:t>
            </a:r>
            <a:r>
              <a:rPr lang="en-US" sz="3800" dirty="0" smtClean="0">
                <a:latin typeface="Times New Roman"/>
                <a:cs typeface="Times New Roman"/>
              </a:rPr>
              <a:t>(</a:t>
            </a:r>
            <a:r>
              <a:rPr lang="en-US" sz="3800" dirty="0">
                <a:latin typeface="Times New Roman"/>
                <a:cs typeface="Times New Roman"/>
              </a:rPr>
              <a:t>2, 35) = 0.05, </a:t>
            </a:r>
            <a:r>
              <a:rPr lang="en-US" sz="3800" i="1" dirty="0">
                <a:latin typeface="Times New Roman"/>
                <a:cs typeface="Times New Roman"/>
              </a:rPr>
              <a:t>p </a:t>
            </a:r>
            <a:r>
              <a:rPr lang="en-US" sz="3800" dirty="0">
                <a:latin typeface="Times New Roman"/>
                <a:cs typeface="Times New Roman"/>
              </a:rPr>
              <a:t>= </a:t>
            </a:r>
            <a:r>
              <a:rPr lang="en-US" sz="3800" dirty="0" smtClean="0">
                <a:latin typeface="Times New Roman"/>
                <a:cs typeface="Times New Roman"/>
              </a:rPr>
              <a:t>0.95</a:t>
            </a:r>
            <a:r>
              <a:rPr lang="en-US" sz="3800" dirty="0" smtClean="0">
                <a:latin typeface="Times New Roman"/>
                <a:cs typeface="Times New Roman"/>
              </a:rPr>
              <a:t>.</a:t>
            </a:r>
            <a:r>
              <a:rPr lang="en-US" sz="3800" dirty="0" smtClean="0">
                <a:latin typeface="Times New Roman"/>
                <a:cs typeface="Times New Roman"/>
              </a:rPr>
              <a:t> </a:t>
            </a:r>
            <a:endParaRPr lang="en-US" sz="3800" dirty="0">
              <a:latin typeface="Times New Roman"/>
              <a:cs typeface="Times New Roman"/>
            </a:endParaRPr>
          </a:p>
          <a:p>
            <a:endParaRPr lang="en-US" sz="3800" dirty="0">
              <a:latin typeface="Times New Roman"/>
              <a:cs typeface="Times New Roman"/>
            </a:endParaRPr>
          </a:p>
          <a:p>
            <a:pPr marL="822960" indent="-822960">
              <a:buFont typeface="Wingdings" charset="0"/>
              <a:buChar char=""/>
            </a:pPr>
            <a:r>
              <a:rPr lang="en-US" sz="3800" dirty="0">
                <a:latin typeface="Times New Roman"/>
                <a:cs typeface="Times New Roman"/>
              </a:rPr>
              <a:t>Participants in the low group displayed poorer executive control in the presence of negative words </a:t>
            </a:r>
            <a:r>
              <a:rPr lang="en-US" sz="3800" dirty="0" smtClean="0">
                <a:latin typeface="Times New Roman"/>
                <a:cs typeface="Times New Roman"/>
              </a:rPr>
              <a:t>(</a:t>
            </a:r>
            <a:r>
              <a:rPr lang="en-US" sz="3800" i="1" dirty="0">
                <a:latin typeface="Times New Roman"/>
                <a:cs typeface="Times New Roman"/>
              </a:rPr>
              <a:t>M </a:t>
            </a:r>
            <a:r>
              <a:rPr lang="en-US" sz="3800" dirty="0">
                <a:latin typeface="Times New Roman"/>
                <a:cs typeface="Times New Roman"/>
              </a:rPr>
              <a:t>= 118.90) compared to those in the high group (</a:t>
            </a:r>
            <a:r>
              <a:rPr lang="en-US" sz="3800" i="1" dirty="0">
                <a:latin typeface="Times New Roman"/>
                <a:cs typeface="Times New Roman"/>
              </a:rPr>
              <a:t>M</a:t>
            </a:r>
            <a:r>
              <a:rPr lang="en-US" sz="3800" dirty="0">
                <a:latin typeface="Times New Roman"/>
                <a:cs typeface="Times New Roman"/>
              </a:rPr>
              <a:t> = 38.62) and the moderate group (</a:t>
            </a:r>
            <a:r>
              <a:rPr lang="en-US" sz="3800" i="1" dirty="0">
                <a:latin typeface="Times New Roman"/>
                <a:cs typeface="Times New Roman"/>
              </a:rPr>
              <a:t>M </a:t>
            </a:r>
            <a:r>
              <a:rPr lang="en-US" sz="3800" dirty="0">
                <a:latin typeface="Times New Roman"/>
                <a:cs typeface="Times New Roman"/>
              </a:rPr>
              <a:t>= 28.95). </a:t>
            </a:r>
          </a:p>
          <a:p>
            <a:endParaRPr lang="en-US" sz="3800" dirty="0">
              <a:latin typeface="Times New Roman"/>
              <a:cs typeface="Times New Roman"/>
            </a:endParaRPr>
          </a:p>
          <a:p>
            <a:endParaRPr lang="en-US" sz="3800" dirty="0">
              <a:latin typeface="Times New Roman"/>
              <a:cs typeface="Times New Roman"/>
            </a:endParaRPr>
          </a:p>
          <a:p>
            <a:endParaRPr lang="en-US" sz="3800" i="1" dirty="0">
              <a:latin typeface="Times New Roman"/>
              <a:cs typeface="Times New Roman"/>
            </a:endParaRPr>
          </a:p>
          <a:p>
            <a:endParaRPr lang="en-US" sz="3800" i="1" dirty="0">
              <a:latin typeface="Times New Roman"/>
              <a:cs typeface="Times New Roman"/>
            </a:endParaRPr>
          </a:p>
          <a:p>
            <a:endParaRPr lang="en-US" sz="3800" i="1" dirty="0">
              <a:latin typeface="Times New Roman"/>
              <a:cs typeface="Times New Roman"/>
            </a:endParaRPr>
          </a:p>
          <a:p>
            <a:endParaRPr lang="en-US" sz="3800" i="1" dirty="0">
              <a:latin typeface="Times New Roman"/>
              <a:cs typeface="Times New Roman"/>
            </a:endParaRPr>
          </a:p>
          <a:p>
            <a:endParaRPr lang="en-US" sz="3800" i="1" dirty="0">
              <a:latin typeface="Times New Roman"/>
              <a:cs typeface="Times New Roman"/>
            </a:endParaRPr>
          </a:p>
          <a:p>
            <a:endParaRPr lang="en-US" sz="3800" i="1" dirty="0">
              <a:latin typeface="Times New Roman"/>
              <a:cs typeface="Times New Roman"/>
            </a:endParaRPr>
          </a:p>
          <a:p>
            <a:endParaRPr lang="en-US" sz="3800" dirty="0"/>
          </a:p>
        </p:txBody>
      </p:sp>
      <p:pic>
        <p:nvPicPr>
          <p:cNvPr id="4" name="Picture 3"/>
          <p:cNvPicPr>
            <a:picLocks noChangeAspect="1"/>
          </p:cNvPicPr>
          <p:nvPr/>
        </p:nvPicPr>
        <p:blipFill>
          <a:blip r:embed="rId8"/>
          <a:stretch>
            <a:fillRect/>
          </a:stretch>
        </p:blipFill>
        <p:spPr>
          <a:xfrm>
            <a:off x="8613158" y="31462514"/>
            <a:ext cx="7595528" cy="2423629"/>
          </a:xfrm>
          <a:prstGeom prst="rect">
            <a:avLst/>
          </a:prstGeom>
        </p:spPr>
      </p:pic>
      <p:sp>
        <p:nvSpPr>
          <p:cNvPr id="35" name="AutoShape 30"/>
          <p:cNvSpPr>
            <a:spLocks noChangeArrowheads="1"/>
          </p:cNvSpPr>
          <p:nvPr/>
        </p:nvSpPr>
        <p:spPr bwMode="auto">
          <a:xfrm>
            <a:off x="24539356" y="39946572"/>
            <a:ext cx="7925658" cy="3163358"/>
          </a:xfrm>
          <a:prstGeom prst="roundRect">
            <a:avLst>
              <a:gd name="adj" fmla="val 7000"/>
            </a:avLst>
          </a:prstGeom>
          <a:solidFill>
            <a:schemeClr val="bg1"/>
          </a:solidFill>
          <a:ln w="9525">
            <a:solidFill>
              <a:schemeClr val="tx1"/>
            </a:solidFill>
            <a:round/>
            <a:headEnd/>
            <a:tailEnd/>
          </a:ln>
          <a:effectLst/>
        </p:spPr>
        <p:txBody>
          <a:bodyPr wrap="none" lIns="91426" tIns="45710" rIns="91426" bIns="45710" anchor="ctr"/>
          <a:lstStyle/>
          <a:p>
            <a:endParaRPr lang="en-US" dirty="0" smtClean="0"/>
          </a:p>
          <a:p>
            <a:endParaRPr lang="en-US" dirty="0" smtClean="0"/>
          </a:p>
          <a:p>
            <a:endParaRPr lang="en-US" dirty="0"/>
          </a:p>
        </p:txBody>
      </p:sp>
      <p:sp>
        <p:nvSpPr>
          <p:cNvPr id="6" name="TextBox 5"/>
          <p:cNvSpPr txBox="1"/>
          <p:nvPr/>
        </p:nvSpPr>
        <p:spPr>
          <a:xfrm>
            <a:off x="24603262" y="39881070"/>
            <a:ext cx="7861752" cy="3939541"/>
          </a:xfrm>
          <a:prstGeom prst="rect">
            <a:avLst/>
          </a:prstGeom>
          <a:noFill/>
        </p:spPr>
        <p:txBody>
          <a:bodyPr wrap="square" rtlCol="0">
            <a:spAutoFit/>
          </a:bodyPr>
          <a:lstStyle/>
          <a:p>
            <a:pPr algn="ctr"/>
            <a:r>
              <a:rPr lang="en-US" sz="2000" b="1" dirty="0" smtClean="0">
                <a:latin typeface="Times New Roman"/>
                <a:cs typeface="Times New Roman"/>
              </a:rPr>
              <a:t>References</a:t>
            </a:r>
          </a:p>
          <a:p>
            <a:r>
              <a:rPr lang="en-US" sz="1400" dirty="0" err="1" smtClean="0">
                <a:latin typeface="Times New Roman"/>
                <a:cs typeface="Times New Roman"/>
              </a:rPr>
              <a:t>Fajkowska</a:t>
            </a:r>
            <a:r>
              <a:rPr lang="en-US" sz="1400" dirty="0">
                <a:latin typeface="Times New Roman"/>
                <a:cs typeface="Times New Roman"/>
              </a:rPr>
              <a:t>, M., &amp; </a:t>
            </a:r>
            <a:r>
              <a:rPr lang="en-US" sz="1400" dirty="0" err="1">
                <a:latin typeface="Times New Roman"/>
                <a:cs typeface="Times New Roman"/>
              </a:rPr>
              <a:t>Derryberry</a:t>
            </a:r>
            <a:r>
              <a:rPr lang="en-US" sz="1400" dirty="0">
                <a:latin typeface="Times New Roman"/>
                <a:cs typeface="Times New Roman"/>
              </a:rPr>
              <a:t>, D. (2010). Psychometric properties of attentional control </a:t>
            </a:r>
            <a:r>
              <a:rPr lang="en-US" sz="1400" dirty="0" smtClean="0">
                <a:latin typeface="Times New Roman"/>
                <a:cs typeface="Times New Roman"/>
              </a:rPr>
              <a:t>scale</a:t>
            </a:r>
            <a:r>
              <a:rPr lang="en-US" sz="1400" dirty="0">
                <a:latin typeface="Times New Roman"/>
                <a:cs typeface="Times New Roman"/>
              </a:rPr>
              <a:t>: </a:t>
            </a:r>
            <a:r>
              <a:rPr lang="en-US" sz="1400" dirty="0" smtClean="0">
                <a:latin typeface="Times New Roman"/>
                <a:cs typeface="Times New Roman"/>
              </a:rPr>
              <a:t>The            preliminary </a:t>
            </a:r>
            <a:r>
              <a:rPr lang="en-US" sz="1400" dirty="0">
                <a:latin typeface="Times New Roman"/>
                <a:cs typeface="Times New Roman"/>
              </a:rPr>
              <a:t>study on a polish sample. </a:t>
            </a:r>
            <a:r>
              <a:rPr lang="en-US" sz="1400" i="1" dirty="0">
                <a:latin typeface="Times New Roman"/>
                <a:cs typeface="Times New Roman"/>
              </a:rPr>
              <a:t>Polish </a:t>
            </a:r>
            <a:r>
              <a:rPr lang="en-US" sz="1400" i="1" dirty="0" smtClean="0">
                <a:latin typeface="Times New Roman"/>
                <a:cs typeface="Times New Roman"/>
              </a:rPr>
              <a:t>Psychological </a:t>
            </a:r>
            <a:r>
              <a:rPr lang="en-US" sz="1400" i="1" dirty="0">
                <a:latin typeface="Times New Roman"/>
                <a:cs typeface="Times New Roman"/>
              </a:rPr>
              <a:t>Bulletin, 41</a:t>
            </a:r>
            <a:r>
              <a:rPr lang="en-US" sz="1400" dirty="0">
                <a:latin typeface="Times New Roman"/>
                <a:cs typeface="Times New Roman"/>
              </a:rPr>
              <a:t>(1), 1–7</a:t>
            </a:r>
            <a:r>
              <a:rPr lang="en-US" sz="1400" dirty="0" smtClean="0">
                <a:latin typeface="Times New Roman"/>
                <a:cs typeface="Times New Roman"/>
              </a:rPr>
              <a:t>.</a:t>
            </a:r>
          </a:p>
          <a:p>
            <a:endParaRPr lang="en-US" sz="1400" dirty="0" smtClean="0">
              <a:latin typeface="Times New Roman"/>
              <a:cs typeface="Times New Roman"/>
            </a:endParaRPr>
          </a:p>
          <a:p>
            <a:r>
              <a:rPr lang="en-US" sz="1400" dirty="0" smtClean="0">
                <a:latin typeface="Times New Roman"/>
                <a:cs typeface="Times New Roman"/>
              </a:rPr>
              <a:t>Fan</a:t>
            </a:r>
            <a:r>
              <a:rPr lang="en-US" sz="1400" dirty="0">
                <a:latin typeface="Times New Roman"/>
                <a:cs typeface="Times New Roman"/>
              </a:rPr>
              <a:t>, J., McCandliss, B. D., Sommer, T., Raz, A., &amp; Posner, M. I. (2002). Testing the </a:t>
            </a:r>
            <a:r>
              <a:rPr lang="en-US" sz="1400" dirty="0" smtClean="0">
                <a:latin typeface="Times New Roman"/>
                <a:cs typeface="Times New Roman"/>
              </a:rPr>
              <a:t>efficiency </a:t>
            </a:r>
            <a:r>
              <a:rPr lang="en-US" sz="1400" dirty="0">
                <a:latin typeface="Times New Roman"/>
                <a:cs typeface="Times New Roman"/>
              </a:rPr>
              <a:t>and independence of attentional networks. </a:t>
            </a:r>
            <a:r>
              <a:rPr lang="en-US" sz="1400" i="1" dirty="0">
                <a:latin typeface="Times New Roman"/>
                <a:cs typeface="Times New Roman"/>
              </a:rPr>
              <a:t>Journal of </a:t>
            </a:r>
            <a:r>
              <a:rPr lang="en-US" sz="1400" i="1" dirty="0" smtClean="0">
                <a:latin typeface="Times New Roman"/>
                <a:cs typeface="Times New Roman"/>
              </a:rPr>
              <a:t>Cognitive </a:t>
            </a:r>
            <a:r>
              <a:rPr lang="en-US" sz="1400" i="1" dirty="0">
                <a:latin typeface="Times New Roman"/>
                <a:cs typeface="Times New Roman"/>
              </a:rPr>
              <a:t>Neuroscience, 14</a:t>
            </a:r>
            <a:r>
              <a:rPr lang="en-US" sz="1400" dirty="0">
                <a:latin typeface="Times New Roman"/>
                <a:cs typeface="Times New Roman"/>
              </a:rPr>
              <a:t>(3), 340–347. </a:t>
            </a:r>
          </a:p>
          <a:p>
            <a:endParaRPr lang="en-US" sz="1400" dirty="0" smtClean="0">
              <a:latin typeface="Times New Roman"/>
              <a:cs typeface="Times New Roman"/>
            </a:endParaRPr>
          </a:p>
          <a:p>
            <a:r>
              <a:rPr lang="en-US" sz="1400" dirty="0" smtClean="0">
                <a:latin typeface="Times New Roman"/>
                <a:cs typeface="Times New Roman"/>
              </a:rPr>
              <a:t>Gratz</a:t>
            </a:r>
            <a:r>
              <a:rPr lang="en-US" sz="1400" dirty="0">
                <a:latin typeface="Times New Roman"/>
                <a:cs typeface="Times New Roman"/>
              </a:rPr>
              <a:t>, K. L., &amp; Roemer, L. (2004). Multidimensional assessment of emotion regulation </a:t>
            </a:r>
            <a:r>
              <a:rPr lang="en-US" sz="1400" dirty="0" smtClean="0">
                <a:latin typeface="Times New Roman"/>
                <a:cs typeface="Times New Roman"/>
              </a:rPr>
              <a:t>and</a:t>
            </a:r>
          </a:p>
          <a:p>
            <a:r>
              <a:rPr lang="en-US" sz="1400" dirty="0" smtClean="0">
                <a:latin typeface="Times New Roman"/>
                <a:cs typeface="Times New Roman"/>
              </a:rPr>
              <a:t> dysregulation</a:t>
            </a:r>
            <a:r>
              <a:rPr lang="en-US" sz="1400" dirty="0">
                <a:latin typeface="Times New Roman"/>
                <a:cs typeface="Times New Roman"/>
              </a:rPr>
              <a:t>: Development, factor structure, and initial </a:t>
            </a:r>
            <a:r>
              <a:rPr lang="en-US" sz="1400" dirty="0" smtClean="0">
                <a:latin typeface="Times New Roman"/>
                <a:cs typeface="Times New Roman"/>
              </a:rPr>
              <a:t>validation </a:t>
            </a:r>
            <a:r>
              <a:rPr lang="en-US" sz="1400" dirty="0">
                <a:latin typeface="Times New Roman"/>
                <a:cs typeface="Times New Roman"/>
              </a:rPr>
              <a:t>of the difficulties in </a:t>
            </a:r>
            <a:r>
              <a:rPr lang="en-US" sz="1400" dirty="0" smtClean="0">
                <a:latin typeface="Times New Roman"/>
                <a:cs typeface="Times New Roman"/>
              </a:rPr>
              <a:t>emotion </a:t>
            </a:r>
            <a:r>
              <a:rPr lang="en-US" sz="1400" dirty="0">
                <a:latin typeface="Times New Roman"/>
                <a:cs typeface="Times New Roman"/>
              </a:rPr>
              <a:t>regulation scale. </a:t>
            </a:r>
            <a:r>
              <a:rPr lang="en-US" sz="1400" i="1" dirty="0" smtClean="0">
                <a:latin typeface="Times New Roman"/>
                <a:cs typeface="Times New Roman"/>
              </a:rPr>
              <a:t>Journal of </a:t>
            </a:r>
            <a:r>
              <a:rPr lang="en-US" sz="1400" i="1" dirty="0">
                <a:latin typeface="Times New Roman"/>
                <a:cs typeface="Times New Roman"/>
              </a:rPr>
              <a:t>Psychopathology and Behavioral Assessment,</a:t>
            </a:r>
            <a:r>
              <a:rPr lang="en-US" sz="1400" dirty="0">
                <a:latin typeface="Times New Roman"/>
                <a:cs typeface="Times New Roman"/>
              </a:rPr>
              <a:t> </a:t>
            </a:r>
            <a:r>
              <a:rPr lang="en-US" sz="1400" i="1" dirty="0">
                <a:latin typeface="Times New Roman"/>
                <a:cs typeface="Times New Roman"/>
              </a:rPr>
              <a:t>26(1)</a:t>
            </a:r>
            <a:r>
              <a:rPr lang="en-US" sz="1400" dirty="0">
                <a:latin typeface="Times New Roman"/>
                <a:cs typeface="Times New Roman"/>
              </a:rPr>
              <a:t>, </a:t>
            </a:r>
            <a:r>
              <a:rPr lang="en-US" sz="1400" dirty="0" smtClean="0">
                <a:latin typeface="Times New Roman"/>
                <a:cs typeface="Times New Roman"/>
              </a:rPr>
              <a:t>41</a:t>
            </a:r>
            <a:r>
              <a:rPr lang="en-US" sz="1400" dirty="0">
                <a:latin typeface="Times New Roman"/>
                <a:cs typeface="Times New Roman"/>
              </a:rPr>
              <a:t>–54. </a:t>
            </a:r>
            <a:endParaRPr lang="en-US" sz="1400" dirty="0" smtClean="0">
              <a:latin typeface="Times New Roman"/>
              <a:cs typeface="Times New Roman"/>
            </a:endParaRPr>
          </a:p>
          <a:p>
            <a:endParaRPr lang="en-US" sz="1400" dirty="0" smtClean="0">
              <a:latin typeface="Times New Roman"/>
              <a:cs typeface="Times New Roman"/>
            </a:endParaRPr>
          </a:p>
          <a:p>
            <a:r>
              <a:rPr lang="en-US" sz="1400" dirty="0" err="1" smtClean="0">
                <a:latin typeface="Times New Roman"/>
                <a:cs typeface="Times New Roman"/>
              </a:rPr>
              <a:t>Tortella</a:t>
            </a:r>
            <a:r>
              <a:rPr lang="en-US" sz="1400" dirty="0" err="1">
                <a:latin typeface="Times New Roman"/>
                <a:cs typeface="Times New Roman"/>
              </a:rPr>
              <a:t>-Feliu</a:t>
            </a:r>
            <a:r>
              <a:rPr lang="en-US" sz="1400" dirty="0">
                <a:latin typeface="Times New Roman"/>
                <a:cs typeface="Times New Roman"/>
              </a:rPr>
              <a:t>, M., </a:t>
            </a:r>
            <a:r>
              <a:rPr lang="en-US" sz="1400" dirty="0" err="1">
                <a:latin typeface="Times New Roman"/>
                <a:cs typeface="Times New Roman"/>
              </a:rPr>
              <a:t>Morillas</a:t>
            </a:r>
            <a:r>
              <a:rPr lang="en-US" sz="1400" dirty="0">
                <a:latin typeface="Times New Roman"/>
                <a:cs typeface="Times New Roman"/>
              </a:rPr>
              <a:t>-Romero, A., </a:t>
            </a:r>
            <a:r>
              <a:rPr lang="en-US" sz="1400" dirty="0" err="1">
                <a:latin typeface="Times New Roman"/>
                <a:cs typeface="Times New Roman"/>
              </a:rPr>
              <a:t>Balle</a:t>
            </a:r>
            <a:r>
              <a:rPr lang="en-US" sz="1400" dirty="0">
                <a:latin typeface="Times New Roman"/>
                <a:cs typeface="Times New Roman"/>
              </a:rPr>
              <a:t>, M., </a:t>
            </a:r>
            <a:r>
              <a:rPr lang="en-US" sz="1400" dirty="0" err="1">
                <a:latin typeface="Times New Roman"/>
                <a:cs typeface="Times New Roman"/>
              </a:rPr>
              <a:t>Bornas</a:t>
            </a:r>
            <a:r>
              <a:rPr lang="en-US" sz="1400" dirty="0">
                <a:latin typeface="Times New Roman"/>
                <a:cs typeface="Times New Roman"/>
              </a:rPr>
              <a:t>, X., </a:t>
            </a:r>
            <a:r>
              <a:rPr lang="en-US" sz="1400" dirty="0" err="1">
                <a:latin typeface="Times New Roman"/>
                <a:cs typeface="Times New Roman"/>
              </a:rPr>
              <a:t>Llabrés</a:t>
            </a:r>
            <a:r>
              <a:rPr lang="en-US" sz="1400" dirty="0">
                <a:latin typeface="Times New Roman"/>
                <a:cs typeface="Times New Roman"/>
              </a:rPr>
              <a:t>, J., &amp; Pacheco-</a:t>
            </a:r>
            <a:r>
              <a:rPr lang="en-US" sz="1400" dirty="0" err="1">
                <a:latin typeface="Times New Roman"/>
                <a:cs typeface="Times New Roman"/>
              </a:rPr>
              <a:t>Unguetti</a:t>
            </a:r>
            <a:r>
              <a:rPr lang="en-US" sz="1400" dirty="0">
                <a:latin typeface="Times New Roman"/>
                <a:cs typeface="Times New Roman"/>
              </a:rPr>
              <a:t>, </a:t>
            </a:r>
            <a:r>
              <a:rPr lang="en-US" sz="1400" dirty="0" smtClean="0">
                <a:latin typeface="Times New Roman"/>
                <a:cs typeface="Times New Roman"/>
              </a:rPr>
              <a:t>A</a:t>
            </a:r>
            <a:r>
              <a:rPr lang="en-US" sz="1400" dirty="0">
                <a:latin typeface="Times New Roman"/>
                <a:cs typeface="Times New Roman"/>
              </a:rPr>
              <a:t>. P. (2014). Attentional control, attentional network functioning, and emotional </a:t>
            </a:r>
            <a:r>
              <a:rPr lang="en-US" sz="1400" dirty="0" smtClean="0">
                <a:latin typeface="Times New Roman"/>
                <a:cs typeface="Times New Roman"/>
              </a:rPr>
              <a:t>regulation </a:t>
            </a:r>
            <a:r>
              <a:rPr lang="en-US" sz="1400" dirty="0">
                <a:latin typeface="Times New Roman"/>
                <a:cs typeface="Times New Roman"/>
              </a:rPr>
              <a:t>styles. </a:t>
            </a:r>
            <a:r>
              <a:rPr lang="en-US" sz="1400" i="1" dirty="0">
                <a:latin typeface="Times New Roman"/>
                <a:cs typeface="Times New Roman"/>
              </a:rPr>
              <a:t>Cognition and Emotion, 28</a:t>
            </a:r>
            <a:r>
              <a:rPr lang="en-US" sz="1400" dirty="0">
                <a:latin typeface="Times New Roman"/>
                <a:cs typeface="Times New Roman"/>
              </a:rPr>
              <a:t>(5), 769-780. </a:t>
            </a:r>
          </a:p>
          <a:p>
            <a:endParaRPr lang="en-US" sz="1600" dirty="0" smtClean="0">
              <a:latin typeface="Times New Roman"/>
              <a:cs typeface="Times New Roman"/>
            </a:endParaRPr>
          </a:p>
          <a:p>
            <a:endParaRPr lang="en-US" sz="1600" dirty="0"/>
          </a:p>
          <a:p>
            <a:endParaRPr lang="en-US" sz="1600"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2662</TotalTime>
  <Words>1074</Words>
  <Application>Microsoft Macintosh PowerPoint</Application>
  <PresentationFormat>Custom</PresentationFormat>
  <Paragraphs>85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Wallace</dc:creator>
  <cp:lastModifiedBy>Lindsey Wallace</cp:lastModifiedBy>
  <cp:revision>190</cp:revision>
  <dcterms:created xsi:type="dcterms:W3CDTF">2016-06-12T20:07:51Z</dcterms:created>
  <dcterms:modified xsi:type="dcterms:W3CDTF">2016-06-14T21:04:40Z</dcterms:modified>
</cp:coreProperties>
</file>